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710" r:id="rId3"/>
  </p:sldMasterIdLst>
  <p:notesMasterIdLst>
    <p:notesMasterId r:id="rId42"/>
  </p:notesMasterIdLst>
  <p:handoutMasterIdLst>
    <p:handoutMasterId r:id="rId43"/>
  </p:handoutMasterIdLst>
  <p:sldIdLst>
    <p:sldId id="272" r:id="rId4"/>
    <p:sldId id="289" r:id="rId5"/>
    <p:sldId id="321" r:id="rId6"/>
    <p:sldId id="291" r:id="rId7"/>
    <p:sldId id="290" r:id="rId8"/>
    <p:sldId id="293" r:id="rId9"/>
    <p:sldId id="316" r:id="rId10"/>
    <p:sldId id="297" r:id="rId11"/>
    <p:sldId id="311" r:id="rId12"/>
    <p:sldId id="300" r:id="rId13"/>
    <p:sldId id="301" r:id="rId14"/>
    <p:sldId id="302" r:id="rId15"/>
    <p:sldId id="258" r:id="rId16"/>
    <p:sldId id="303" r:id="rId17"/>
    <p:sldId id="320" r:id="rId18"/>
    <p:sldId id="259" r:id="rId19"/>
    <p:sldId id="267" r:id="rId20"/>
    <p:sldId id="263" r:id="rId21"/>
    <p:sldId id="264" r:id="rId22"/>
    <p:sldId id="322" r:id="rId23"/>
    <p:sldId id="265" r:id="rId24"/>
    <p:sldId id="268" r:id="rId25"/>
    <p:sldId id="309" r:id="rId26"/>
    <p:sldId id="317" r:id="rId27"/>
    <p:sldId id="276" r:id="rId28"/>
    <p:sldId id="306" r:id="rId29"/>
    <p:sldId id="312" r:id="rId30"/>
    <p:sldId id="319" r:id="rId31"/>
    <p:sldId id="279" r:id="rId32"/>
    <p:sldId id="305" r:id="rId33"/>
    <p:sldId id="275" r:id="rId34"/>
    <p:sldId id="278" r:id="rId35"/>
    <p:sldId id="281" r:id="rId36"/>
    <p:sldId id="283" r:id="rId37"/>
    <p:sldId id="284" r:id="rId38"/>
    <p:sldId id="286" r:id="rId39"/>
    <p:sldId id="295" r:id="rId40"/>
    <p:sldId id="296" r:id="rId4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57" autoAdjust="0"/>
    <p:restoredTop sz="95687"/>
  </p:normalViewPr>
  <p:slideViewPr>
    <p:cSldViewPr>
      <p:cViewPr varScale="1">
        <p:scale>
          <a:sx n="47" d="100"/>
          <a:sy n="47" d="100"/>
        </p:scale>
        <p:origin x="36" y="101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D5DA8067-BEC9-44F8-A949-2146A582A0EE}" type="datetimeFigureOut">
              <a:rPr lang="en-US" smtClean="0"/>
              <a:t>5/5/2020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BE9222D-5BFB-4D8F-BDD7-8A39BBC81CC3}" type="slidenum">
              <a:rPr lang="en-US" smtClean="0"/>
              <a:t>‹#›</a:t>
            </a:fld>
            <a:endParaRPr lang="en-US"/>
          </a:p>
        </p:txBody>
      </p:sp>
    </p:spTree>
    <p:extLst>
      <p:ext uri="{BB962C8B-B14F-4D97-AF65-F5344CB8AC3E}">
        <p14:creationId xmlns:p14="http://schemas.microsoft.com/office/powerpoint/2010/main" val="2074846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04D38DB-13E1-47F6-B945-2D1CBD21C2AB}" type="datetimeFigureOut">
              <a:rPr lang="en-US" smtClean="0"/>
              <a:t>5/5/2020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6521FBF-374A-431B-A704-289D16E8535B}" type="slidenum">
              <a:rPr lang="en-US" smtClean="0"/>
              <a:t>‹#›</a:t>
            </a:fld>
            <a:endParaRPr lang="en-US"/>
          </a:p>
        </p:txBody>
      </p:sp>
    </p:spTree>
    <p:extLst>
      <p:ext uri="{BB962C8B-B14F-4D97-AF65-F5344CB8AC3E}">
        <p14:creationId xmlns:p14="http://schemas.microsoft.com/office/powerpoint/2010/main" val="2540912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521FBF-374A-431B-A704-289D16E8535B}" type="slidenum">
              <a:rPr lang="en-US" smtClean="0"/>
              <a:t>5</a:t>
            </a:fld>
            <a:endParaRPr lang="en-US"/>
          </a:p>
        </p:txBody>
      </p:sp>
    </p:spTree>
    <p:extLst>
      <p:ext uri="{BB962C8B-B14F-4D97-AF65-F5344CB8AC3E}">
        <p14:creationId xmlns:p14="http://schemas.microsoft.com/office/powerpoint/2010/main" val="835426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From Davis K, Schoen C, </a:t>
            </a:r>
            <a:r>
              <a:rPr lang="en-US" altLang="en-US" dirty="0" err="1"/>
              <a:t>Stremikis</a:t>
            </a:r>
            <a:r>
              <a:rPr lang="en-US" altLang="en-US" dirty="0"/>
              <a:t> K. Mirror, Mirror on the Wall: How the Performance of the U.S. Health Care System Compares Internationally. Update 2010. The Commonwealth Fund.</a:t>
            </a:r>
          </a:p>
          <a:p>
            <a:r>
              <a:rPr lang="en-US" altLang="en-US" dirty="0"/>
              <a:t>Life expectancy is not the only measure of health system performance by which the U.S. comes up short. Here are the results of a systematic comparison across 7 countries conducted by the Commonwealth Fund on </a:t>
            </a:r>
            <a:r>
              <a:rPr lang="en-US" altLang="en-US" dirty="0" err="1"/>
              <a:t>varioius</a:t>
            </a:r>
            <a:r>
              <a:rPr lang="en-US" altLang="en-US" dirty="0"/>
              <a:t> measures of health system performance, including quality, access, efficiency and equity. As is evident, the U.S. ranks last overall and excels in none of the measures.</a:t>
            </a:r>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930330">
              <a:defRPr/>
            </a:pPr>
            <a:fld id="{D84B1FF6-807C-4E87-88AB-BF918F98C176}" type="slidenum">
              <a:rPr lang="en-US">
                <a:solidFill>
                  <a:prstClr val="black"/>
                </a:solidFill>
              </a:rPr>
              <a:pPr defTabSz="930330">
                <a:defRPr/>
              </a:pPr>
              <a:t>25</a:t>
            </a:fld>
            <a:endParaRPr lang="en-US">
              <a:solidFill>
                <a:prstClr val="black"/>
              </a:solidFill>
            </a:endParaRPr>
          </a:p>
        </p:txBody>
      </p:sp>
    </p:spTree>
    <p:extLst>
      <p:ext uri="{BB962C8B-B14F-4D97-AF65-F5344CB8AC3E}">
        <p14:creationId xmlns:p14="http://schemas.microsoft.com/office/powerpoint/2010/main" val="1982908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defTabSz="930330">
              <a:defRPr/>
            </a:pPr>
            <a:fld id="{923E0C50-0E66-4C6F-A55F-CF616E3EB068}" type="slidenum">
              <a:rPr lang="en-US">
                <a:solidFill>
                  <a:prstClr val="black"/>
                </a:solidFill>
              </a:rPr>
              <a:pPr defTabSz="930330">
                <a:defRPr/>
              </a:pPr>
              <a:t>26</a:t>
            </a:fld>
            <a:endParaRPr lang="en-US">
              <a:solidFill>
                <a:prstClr val="black"/>
              </a:solidFill>
            </a:endParaRPr>
          </a:p>
        </p:txBody>
      </p:sp>
      <p:sp>
        <p:nvSpPr>
          <p:cNvPr id="80899" name="Rectangle 2"/>
          <p:cNvSpPr>
            <a:spLocks noGrp="1" noRot="1" noChangeAspect="1" noChangeArrowheads="1" noTextEdit="1"/>
          </p:cNvSpPr>
          <p:nvPr>
            <p:ph type="sldImg"/>
          </p:nvPr>
        </p:nvSpPr>
        <p:spPr bwMode="auto">
          <a:xfrm>
            <a:off x="1187450" y="700088"/>
            <a:ext cx="4633913" cy="34750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xfrm>
            <a:off x="934113" y="4414562"/>
            <a:ext cx="5142177" cy="418553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Tree>
    <p:extLst>
      <p:ext uri="{BB962C8B-B14F-4D97-AF65-F5344CB8AC3E}">
        <p14:creationId xmlns:p14="http://schemas.microsoft.com/office/powerpoint/2010/main" val="728199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554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DBF0637-38F2-4ABF-9B90-AEC740FCC77A}" type="slidenum">
              <a:rPr lang="en-US">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1560268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From Davis K, Schoen C, </a:t>
            </a:r>
            <a:r>
              <a:rPr lang="en-US" altLang="en-US" dirty="0" err="1"/>
              <a:t>Stremikis</a:t>
            </a:r>
            <a:r>
              <a:rPr lang="en-US" altLang="en-US" dirty="0"/>
              <a:t> K. Mirror, Mirror on the Wall: How the Performance of the U.S. Health Care System Compares Internationally. Update 2010. The Commonwealth Fund.</a:t>
            </a:r>
          </a:p>
          <a:p>
            <a:r>
              <a:rPr lang="en-US" altLang="en-US" dirty="0"/>
              <a:t>Life expectancy is not the only measure of health system performance by which the U.S. comes up short. Here are the results of a systematic comparison across 7 countries conducted by the Commonwealth Fund on </a:t>
            </a:r>
            <a:r>
              <a:rPr lang="en-US" altLang="en-US" dirty="0" err="1"/>
              <a:t>varioius</a:t>
            </a:r>
            <a:r>
              <a:rPr lang="en-US" altLang="en-US" dirty="0"/>
              <a:t> measures of health system performance, including quality, access, efficiency and equity. As is evident, the U.S. ranks last overall and excels in none of the measures.</a:t>
            </a:r>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defTabSz="930330">
              <a:defRPr/>
            </a:pPr>
            <a:fld id="{D84B1FF6-807C-4E87-88AB-BF918F98C176}" type="slidenum">
              <a:rPr lang="en-US">
                <a:solidFill>
                  <a:prstClr val="black"/>
                </a:solidFill>
              </a:rPr>
              <a:pPr defTabSz="930330">
                <a:defRPr/>
              </a:pPr>
              <a:t>30</a:t>
            </a:fld>
            <a:endParaRPr lang="en-US">
              <a:solidFill>
                <a:prstClr val="black"/>
              </a:solidFill>
            </a:endParaRPr>
          </a:p>
        </p:txBody>
      </p:sp>
    </p:spTree>
    <p:extLst>
      <p:ext uri="{BB962C8B-B14F-4D97-AF65-F5344CB8AC3E}">
        <p14:creationId xmlns:p14="http://schemas.microsoft.com/office/powerpoint/2010/main" val="3924135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This graphic does a great job of showing how providers make money (hospitals, RDs, MDs) now and in the future. One of the challenges we face is having a foot right now in 2 different worlds:  FFS vs these types of P4P plans.  It’s important to recognize this movement away from FFS to ensure our future success.  While this movement scares doctors, and maybe RDs in private practice, I think it positions us well.  FFS has not been our friend.  P4P could be.</a:t>
            </a:r>
          </a:p>
          <a:p>
            <a:r>
              <a:rPr lang="en-US" altLang="en-US" dirty="0"/>
              <a:t>Volume-driven to value-driven</a:t>
            </a:r>
          </a:p>
        </p:txBody>
      </p:sp>
      <p:sp>
        <p:nvSpPr>
          <p:cNvPr id="6861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E931FAE-B6C2-4265-8EEB-D1A952F2868B}" type="slidenum">
              <a:rPr lang="en-US">
                <a:solidFill>
                  <a:prstClr val="black"/>
                </a:solidFill>
              </a:rPr>
              <a:pPr>
                <a:defRPr/>
              </a:pPr>
              <a:t>31</a:t>
            </a:fld>
            <a:endParaRPr lang="en-US">
              <a:solidFill>
                <a:prstClr val="black"/>
              </a:solidFill>
            </a:endParaRPr>
          </a:p>
        </p:txBody>
      </p:sp>
    </p:spTree>
    <p:extLst>
      <p:ext uri="{BB962C8B-B14F-4D97-AF65-F5344CB8AC3E}">
        <p14:creationId xmlns:p14="http://schemas.microsoft.com/office/powerpoint/2010/main" val="1284191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737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B28B1F85-05DF-4892-92BB-C478FE0418CD}" type="slidenum">
              <a:rPr lang="en-US" smtClean="0"/>
              <a:pPr>
                <a:defRPr/>
              </a:pPr>
              <a:t>34</a:t>
            </a:fld>
            <a:endParaRPr lang="en-US"/>
          </a:p>
        </p:txBody>
      </p:sp>
    </p:spTree>
    <p:extLst>
      <p:ext uri="{BB962C8B-B14F-4D97-AF65-F5344CB8AC3E}">
        <p14:creationId xmlns:p14="http://schemas.microsoft.com/office/powerpoint/2010/main" val="777134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00EC829-2A45-4702-92EE-79D7B86464EC}" type="slidenum">
              <a:rPr lang="en-US" smtClean="0"/>
              <a:pPr>
                <a:defRPr/>
              </a:pPr>
              <a:t>35</a:t>
            </a:fld>
            <a:endParaRPr lang="en-US"/>
          </a:p>
        </p:txBody>
      </p:sp>
    </p:spTree>
    <p:extLst>
      <p:ext uri="{BB962C8B-B14F-4D97-AF65-F5344CB8AC3E}">
        <p14:creationId xmlns:p14="http://schemas.microsoft.com/office/powerpoint/2010/main" val="978610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F12717F3-FD39-4712-A89B-B27C10ADD424}" type="slidenum">
              <a:rPr lang="en-US" smtClean="0"/>
              <a:pPr>
                <a:defRPr/>
              </a:pPr>
              <a:t>36</a:t>
            </a:fld>
            <a:endParaRPr lang="en-US"/>
          </a:p>
        </p:txBody>
      </p:sp>
    </p:spTree>
    <p:extLst>
      <p:ext uri="{BB962C8B-B14F-4D97-AF65-F5344CB8AC3E}">
        <p14:creationId xmlns:p14="http://schemas.microsoft.com/office/powerpoint/2010/main" val="11014577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2"/>
          </p:nvPr>
        </p:nvSpPr>
        <p:spPr>
          <a:xfrm>
            <a:off x="228600" y="990600"/>
            <a:ext cx="8686800" cy="5410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21"/>
          <p:cNvSpPr>
            <a:spLocks noGrp="1"/>
          </p:cNvSpPr>
          <p:nvPr>
            <p:ph type="dt" sz="half" idx="13"/>
          </p:nvPr>
        </p:nvSpPr>
        <p:spPr/>
        <p:txBody>
          <a:bodyPr/>
          <a:lstStyle>
            <a:lvl1pPr>
              <a:defRPr/>
            </a:lvl1pPr>
          </a:lstStyle>
          <a:p>
            <a:pPr>
              <a:defRPr/>
            </a:pPr>
            <a:endParaRPr lang="en-US"/>
          </a:p>
        </p:txBody>
      </p:sp>
      <p:sp>
        <p:nvSpPr>
          <p:cNvPr id="5" name="Slide Number Placeholder 23"/>
          <p:cNvSpPr>
            <a:spLocks noGrp="1"/>
          </p:cNvSpPr>
          <p:nvPr>
            <p:ph type="sldNum" sz="quarter" idx="14"/>
          </p:nvPr>
        </p:nvSpPr>
        <p:spPr/>
        <p:txBody>
          <a:bodyPr/>
          <a:lstStyle>
            <a:lvl1pPr>
              <a:defRPr/>
            </a:lvl1pPr>
          </a:lstStyle>
          <a:p>
            <a:pPr>
              <a:defRPr/>
            </a:pPr>
            <a:fld id="{CD77DAF4-5056-498E-B1CA-3A3EB4DF2675}" type="slidenum">
              <a:rPr lang="en-US"/>
              <a:pPr>
                <a:defRPr/>
              </a:pPr>
              <a:t>‹#›</a:t>
            </a:fld>
            <a:endParaRPr lang="en-US" dirty="0"/>
          </a:p>
        </p:txBody>
      </p:sp>
    </p:spTree>
    <p:extLst>
      <p:ext uri="{BB962C8B-B14F-4D97-AF65-F5344CB8AC3E}">
        <p14:creationId xmlns:p14="http://schemas.microsoft.com/office/powerpoint/2010/main" val="2961903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al Tit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457200" y="2362200"/>
            <a:ext cx="8077200" cy="685800"/>
          </a:xfrm>
        </p:spPr>
        <p:txBody>
          <a:bodyPr/>
          <a:lstStyle>
            <a:lvl1pPr algn="ctr">
              <a:defRPr sz="3600">
                <a:solidFill>
                  <a:srgbClr val="39683E"/>
                </a:solidFill>
              </a:defRPr>
            </a:lvl1pPr>
          </a:lstStyle>
          <a:p>
            <a:pPr lvl="0"/>
            <a:r>
              <a:rPr lang="en-US" dirty="0"/>
              <a:t>Click to edit Master text styles</a:t>
            </a:r>
          </a:p>
        </p:txBody>
      </p:sp>
      <p:sp>
        <p:nvSpPr>
          <p:cNvPr id="8" name="Text Placeholder 7"/>
          <p:cNvSpPr>
            <a:spLocks noGrp="1"/>
          </p:cNvSpPr>
          <p:nvPr>
            <p:ph type="body" sz="quarter" idx="13"/>
          </p:nvPr>
        </p:nvSpPr>
        <p:spPr>
          <a:xfrm>
            <a:off x="457200" y="3429000"/>
            <a:ext cx="8077200" cy="609600"/>
          </a:xfrm>
        </p:spPr>
        <p:txBody>
          <a:bodyPr/>
          <a:lstStyle>
            <a:lvl1pPr algn="ctr">
              <a:defRPr>
                <a:solidFill>
                  <a:srgbClr val="717171"/>
                </a:solidFill>
              </a:defRPr>
            </a:lvl1pPr>
          </a:lstStyle>
          <a:p>
            <a:pPr lvl="0"/>
            <a:r>
              <a:rPr lang="en-US" dirty="0"/>
              <a:t>Click to edit Master text styles</a:t>
            </a:r>
          </a:p>
        </p:txBody>
      </p:sp>
      <p:sp>
        <p:nvSpPr>
          <p:cNvPr id="4" name="Date Placeholder 21"/>
          <p:cNvSpPr>
            <a:spLocks noGrp="1"/>
          </p:cNvSpPr>
          <p:nvPr>
            <p:ph type="dt" sz="half" idx="14"/>
          </p:nvPr>
        </p:nvSpPr>
        <p:spPr/>
        <p:txBody>
          <a:bodyPr/>
          <a:lstStyle>
            <a:lvl1pPr>
              <a:defRPr/>
            </a:lvl1pPr>
          </a:lstStyle>
          <a:p>
            <a:pPr>
              <a:defRPr/>
            </a:pPr>
            <a:endParaRPr lang="en-US"/>
          </a:p>
        </p:txBody>
      </p:sp>
      <p:sp>
        <p:nvSpPr>
          <p:cNvPr id="5" name="Slide Number Placeholder 23"/>
          <p:cNvSpPr>
            <a:spLocks noGrp="1"/>
          </p:cNvSpPr>
          <p:nvPr>
            <p:ph type="sldNum" sz="quarter" idx="15"/>
          </p:nvPr>
        </p:nvSpPr>
        <p:spPr/>
        <p:txBody>
          <a:bodyPr/>
          <a:lstStyle>
            <a:lvl1pPr>
              <a:defRPr/>
            </a:lvl1pPr>
          </a:lstStyle>
          <a:p>
            <a:pPr>
              <a:defRPr/>
            </a:pPr>
            <a:fld id="{6AF00DFE-6347-4AFA-9666-A9E418A4E76A}" type="slidenum">
              <a:rPr lang="en-US"/>
              <a:pPr>
                <a:defRPr/>
              </a:pPr>
              <a:t>‹#›</a:t>
            </a:fld>
            <a:endParaRPr lang="en-US" dirty="0"/>
          </a:p>
        </p:txBody>
      </p:sp>
    </p:spTree>
    <p:extLst>
      <p:ext uri="{BB962C8B-B14F-4D97-AF65-F5344CB8AC3E}">
        <p14:creationId xmlns:p14="http://schemas.microsoft.com/office/powerpoint/2010/main" val="291250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w/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1"/>
          <p:cNvSpPr>
            <a:spLocks noGrp="1"/>
          </p:cNvSpPr>
          <p:nvPr>
            <p:ph type="dt" sz="half" idx="10"/>
          </p:nvPr>
        </p:nvSpPr>
        <p:spPr/>
        <p:txBody>
          <a:bodyPr/>
          <a:lstStyle>
            <a:lvl1pPr>
              <a:defRPr/>
            </a:lvl1pPr>
          </a:lstStyle>
          <a:p>
            <a:pPr>
              <a:defRPr/>
            </a:pPr>
            <a:endParaRPr lang="en-US"/>
          </a:p>
        </p:txBody>
      </p:sp>
      <p:sp>
        <p:nvSpPr>
          <p:cNvPr id="4" name="Slide Number Placeholder 23"/>
          <p:cNvSpPr>
            <a:spLocks noGrp="1"/>
          </p:cNvSpPr>
          <p:nvPr>
            <p:ph type="sldNum" sz="quarter" idx="11"/>
          </p:nvPr>
        </p:nvSpPr>
        <p:spPr/>
        <p:txBody>
          <a:bodyPr/>
          <a:lstStyle>
            <a:lvl1pPr>
              <a:defRPr/>
            </a:lvl1pPr>
          </a:lstStyle>
          <a:p>
            <a:pPr>
              <a:defRPr/>
            </a:pPr>
            <a:fld id="{64D8B319-98F8-4296-8649-F86796F22FD4}" type="slidenum">
              <a:rPr lang="en-US"/>
              <a:pPr>
                <a:defRPr/>
              </a:pPr>
              <a:t>‹#›</a:t>
            </a:fld>
            <a:endParaRPr lang="en-US" dirty="0"/>
          </a:p>
        </p:txBody>
      </p:sp>
    </p:spTree>
    <p:extLst>
      <p:ext uri="{BB962C8B-B14F-4D97-AF65-F5344CB8AC3E}">
        <p14:creationId xmlns:p14="http://schemas.microsoft.com/office/powerpoint/2010/main" val="2476317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21"/>
          <p:cNvSpPr>
            <a:spLocks noGrp="1"/>
          </p:cNvSpPr>
          <p:nvPr>
            <p:ph type="dt" sz="half" idx="10"/>
          </p:nvPr>
        </p:nvSpPr>
        <p:spPr/>
        <p:txBody>
          <a:bodyPr/>
          <a:lstStyle>
            <a:lvl1pPr>
              <a:defRPr/>
            </a:lvl1pPr>
          </a:lstStyle>
          <a:p>
            <a:pPr>
              <a:defRPr/>
            </a:pPr>
            <a:endParaRPr lang="en-US"/>
          </a:p>
        </p:txBody>
      </p:sp>
      <p:sp>
        <p:nvSpPr>
          <p:cNvPr id="3" name="Slide Number Placeholder 23"/>
          <p:cNvSpPr>
            <a:spLocks noGrp="1"/>
          </p:cNvSpPr>
          <p:nvPr>
            <p:ph type="sldNum" sz="quarter" idx="11"/>
          </p:nvPr>
        </p:nvSpPr>
        <p:spPr/>
        <p:txBody>
          <a:bodyPr/>
          <a:lstStyle>
            <a:lvl1pPr>
              <a:defRPr/>
            </a:lvl1pPr>
          </a:lstStyle>
          <a:p>
            <a:pPr>
              <a:defRPr/>
            </a:pPr>
            <a:fld id="{E5A85217-EEC4-41E6-9B1B-1D17184DDF64}" type="slidenum">
              <a:rPr lang="en-US"/>
              <a:pPr>
                <a:defRPr/>
              </a:pPr>
              <a:t>‹#›</a:t>
            </a:fld>
            <a:endParaRPr lang="en-US" dirty="0"/>
          </a:p>
        </p:txBody>
      </p:sp>
    </p:spTree>
    <p:extLst>
      <p:ext uri="{BB962C8B-B14F-4D97-AF65-F5344CB8AC3E}">
        <p14:creationId xmlns:p14="http://schemas.microsoft.com/office/powerpoint/2010/main" val="917518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2"/>
          </p:nvPr>
        </p:nvSpPr>
        <p:spPr>
          <a:xfrm>
            <a:off x="228600" y="990600"/>
            <a:ext cx="8686800" cy="5410200"/>
          </a:xfrm>
        </p:spPr>
        <p:txBody>
          <a:bodyPr/>
          <a:lstStyle/>
          <a:p>
            <a:pPr lvl="0"/>
            <a:endParaRPr lang="en-US" dirty="0"/>
          </a:p>
        </p:txBody>
      </p:sp>
      <p:sp>
        <p:nvSpPr>
          <p:cNvPr id="4" name="Date Placeholder 21"/>
          <p:cNvSpPr>
            <a:spLocks noGrp="1"/>
          </p:cNvSpPr>
          <p:nvPr>
            <p:ph type="dt" sz="half" idx="13"/>
          </p:nvPr>
        </p:nvSpPr>
        <p:spPr/>
        <p:txBody>
          <a:bodyPr/>
          <a:lstStyle>
            <a:lvl1pPr>
              <a:defRPr/>
            </a:lvl1pPr>
          </a:lstStyle>
          <a:p>
            <a:pPr>
              <a:defRPr/>
            </a:pPr>
            <a:endParaRPr lang="en-US"/>
          </a:p>
        </p:txBody>
      </p:sp>
      <p:sp>
        <p:nvSpPr>
          <p:cNvPr id="5" name="Slide Number Placeholder 23"/>
          <p:cNvSpPr>
            <a:spLocks noGrp="1"/>
          </p:cNvSpPr>
          <p:nvPr>
            <p:ph type="sldNum" sz="quarter" idx="14"/>
          </p:nvPr>
        </p:nvSpPr>
        <p:spPr/>
        <p:txBody>
          <a:bodyPr/>
          <a:lstStyle>
            <a:lvl1pPr>
              <a:defRPr/>
            </a:lvl1pPr>
          </a:lstStyle>
          <a:p>
            <a:pPr>
              <a:defRPr/>
            </a:pPr>
            <a:fld id="{3DD95916-0ECA-4070-A8C4-D16D61270F9A}" type="slidenum">
              <a:rPr lang="en-US"/>
              <a:pPr>
                <a:defRPr/>
              </a:pPr>
              <a:t>‹#›</a:t>
            </a:fld>
            <a:endParaRPr lang="en-US" dirty="0"/>
          </a:p>
        </p:txBody>
      </p:sp>
    </p:spTree>
    <p:extLst>
      <p:ext uri="{BB962C8B-B14F-4D97-AF65-F5344CB8AC3E}">
        <p14:creationId xmlns:p14="http://schemas.microsoft.com/office/powerpoint/2010/main" val="4132625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228600" y="990600"/>
            <a:ext cx="4953000" cy="5334000"/>
          </a:xfrm>
        </p:spPr>
        <p:txBody>
          <a:bodyPr/>
          <a:lstStyle/>
          <a:p>
            <a:pPr lvl="0"/>
            <a:endParaRPr lang="en-US" noProof="0" dirty="0"/>
          </a:p>
        </p:txBody>
      </p:sp>
      <p:sp>
        <p:nvSpPr>
          <p:cNvPr id="8" name="Text Placeholder 7"/>
          <p:cNvSpPr>
            <a:spLocks noGrp="1"/>
          </p:cNvSpPr>
          <p:nvPr>
            <p:ph type="body" sz="quarter" idx="13"/>
          </p:nvPr>
        </p:nvSpPr>
        <p:spPr>
          <a:xfrm>
            <a:off x="5486400" y="1905000"/>
            <a:ext cx="3352800" cy="990600"/>
          </a:xfrm>
        </p:spPr>
        <p:txBody>
          <a:bodyPr/>
          <a:lstStyle>
            <a:lvl1pPr marL="0" indent="0" algn="ctr">
              <a:defRPr sz="2800">
                <a:solidFill>
                  <a:srgbClr val="39683E"/>
                </a:solidFill>
              </a:defRPr>
            </a:lvl1pPr>
            <a:lvl2pPr>
              <a:defRPr sz="1800"/>
            </a:lvl2pPr>
          </a:lstStyle>
          <a:p>
            <a:pPr lvl="0"/>
            <a:r>
              <a:rPr lang="en-US" dirty="0"/>
              <a:t>Click to edit Master text styles</a:t>
            </a:r>
          </a:p>
        </p:txBody>
      </p:sp>
      <p:sp>
        <p:nvSpPr>
          <p:cNvPr id="10" name="Text Placeholder 9"/>
          <p:cNvSpPr>
            <a:spLocks noGrp="1"/>
          </p:cNvSpPr>
          <p:nvPr>
            <p:ph type="body" sz="quarter" idx="14"/>
          </p:nvPr>
        </p:nvSpPr>
        <p:spPr>
          <a:xfrm>
            <a:off x="5486400" y="2895600"/>
            <a:ext cx="3352800" cy="2362200"/>
          </a:xfrm>
        </p:spPr>
        <p:txBody>
          <a:bodyPr/>
          <a:lstStyle>
            <a:lvl1pPr marL="342900" indent="-342900">
              <a:buFont typeface="Tahoma" pitchFamily="34" charset="0"/>
              <a:buChar char="–"/>
              <a:defRPr sz="2000">
                <a:solidFill>
                  <a:srgbClr val="717171"/>
                </a:solidFill>
              </a:defRPr>
            </a:lvl1pPr>
          </a:lstStyle>
          <a:p>
            <a:pPr lvl="0"/>
            <a:r>
              <a:rPr lang="en-US" dirty="0"/>
              <a:t>Click to edit Master text styles</a:t>
            </a:r>
          </a:p>
        </p:txBody>
      </p:sp>
      <p:sp>
        <p:nvSpPr>
          <p:cNvPr id="7" name="Date Placeholder 21"/>
          <p:cNvSpPr>
            <a:spLocks noGrp="1"/>
          </p:cNvSpPr>
          <p:nvPr>
            <p:ph type="dt" sz="half" idx="15"/>
          </p:nvPr>
        </p:nvSpPr>
        <p:spPr/>
        <p:txBody>
          <a:bodyPr/>
          <a:lstStyle>
            <a:lvl1pPr>
              <a:defRPr/>
            </a:lvl1pPr>
          </a:lstStyle>
          <a:p>
            <a:pPr>
              <a:defRPr/>
            </a:pPr>
            <a:endParaRPr lang="en-US"/>
          </a:p>
        </p:txBody>
      </p:sp>
      <p:sp>
        <p:nvSpPr>
          <p:cNvPr id="9" name="Slide Number Placeholder 23"/>
          <p:cNvSpPr>
            <a:spLocks noGrp="1"/>
          </p:cNvSpPr>
          <p:nvPr>
            <p:ph type="sldNum" sz="quarter" idx="16"/>
          </p:nvPr>
        </p:nvSpPr>
        <p:spPr/>
        <p:txBody>
          <a:bodyPr/>
          <a:lstStyle>
            <a:lvl1pPr>
              <a:defRPr/>
            </a:lvl1pPr>
          </a:lstStyle>
          <a:p>
            <a:pPr>
              <a:defRPr/>
            </a:pPr>
            <a:fld id="{ABBA0BFC-FFF3-459F-9143-E9978CA1FF7E}" type="slidenum">
              <a:rPr lang="en-US"/>
              <a:pPr>
                <a:defRPr/>
              </a:pPr>
              <a:t>‹#›</a:t>
            </a:fld>
            <a:endParaRPr lang="en-US" dirty="0"/>
          </a:p>
        </p:txBody>
      </p:sp>
    </p:spTree>
    <p:extLst>
      <p:ext uri="{BB962C8B-B14F-4D97-AF65-F5344CB8AC3E}">
        <p14:creationId xmlns:p14="http://schemas.microsoft.com/office/powerpoint/2010/main" val="453629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Images w/ Titl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533400" y="2286000"/>
            <a:ext cx="3810000" cy="3505200"/>
          </a:xfrm>
        </p:spPr>
        <p:txBody>
          <a:bodyPr/>
          <a:lstStyle/>
          <a:p>
            <a:pPr lvl="0"/>
            <a:endParaRPr lang="en-US" noProof="0" dirty="0"/>
          </a:p>
        </p:txBody>
      </p:sp>
      <p:sp>
        <p:nvSpPr>
          <p:cNvPr id="7" name="Picture Placeholder 5"/>
          <p:cNvSpPr>
            <a:spLocks noGrp="1"/>
          </p:cNvSpPr>
          <p:nvPr>
            <p:ph type="pic" sz="quarter" idx="13"/>
          </p:nvPr>
        </p:nvSpPr>
        <p:spPr>
          <a:xfrm>
            <a:off x="4800600" y="2286000"/>
            <a:ext cx="3810000" cy="3505200"/>
          </a:xfrm>
        </p:spPr>
        <p:txBody>
          <a:bodyPr/>
          <a:lstStyle/>
          <a:p>
            <a:pPr lvl="0"/>
            <a:endParaRPr lang="en-US" noProof="0" dirty="0"/>
          </a:p>
        </p:txBody>
      </p:sp>
      <p:sp>
        <p:nvSpPr>
          <p:cNvPr id="9" name="Text Placeholder 8"/>
          <p:cNvSpPr>
            <a:spLocks noGrp="1"/>
          </p:cNvSpPr>
          <p:nvPr>
            <p:ph type="body" sz="quarter" idx="14"/>
          </p:nvPr>
        </p:nvSpPr>
        <p:spPr>
          <a:xfrm>
            <a:off x="762000" y="1600200"/>
            <a:ext cx="3352800" cy="457200"/>
          </a:xfrm>
        </p:spPr>
        <p:txBody>
          <a:bodyPr/>
          <a:lstStyle>
            <a:lvl1pPr algn="ctr">
              <a:defRPr sz="2800">
                <a:solidFill>
                  <a:srgbClr val="717171"/>
                </a:solidFill>
              </a:defRPr>
            </a:lvl1pPr>
          </a:lstStyle>
          <a:p>
            <a:pPr lvl="0"/>
            <a:r>
              <a:rPr lang="en-US" dirty="0"/>
              <a:t>Click to edit</a:t>
            </a:r>
          </a:p>
        </p:txBody>
      </p:sp>
      <p:sp>
        <p:nvSpPr>
          <p:cNvPr id="10" name="Text Placeholder 8"/>
          <p:cNvSpPr>
            <a:spLocks noGrp="1"/>
          </p:cNvSpPr>
          <p:nvPr>
            <p:ph type="body" sz="quarter" idx="15"/>
          </p:nvPr>
        </p:nvSpPr>
        <p:spPr>
          <a:xfrm>
            <a:off x="5029200" y="1600200"/>
            <a:ext cx="3352800" cy="457200"/>
          </a:xfrm>
        </p:spPr>
        <p:txBody>
          <a:bodyPr/>
          <a:lstStyle>
            <a:lvl1pPr algn="ctr">
              <a:defRPr sz="2800">
                <a:solidFill>
                  <a:srgbClr val="717171"/>
                </a:solidFill>
              </a:defRPr>
            </a:lvl1pPr>
          </a:lstStyle>
          <a:p>
            <a:pPr lvl="0"/>
            <a:r>
              <a:rPr lang="en-US" dirty="0"/>
              <a:t>Click to edit</a:t>
            </a:r>
          </a:p>
        </p:txBody>
      </p:sp>
      <p:sp>
        <p:nvSpPr>
          <p:cNvPr id="8" name="Date Placeholder 21"/>
          <p:cNvSpPr>
            <a:spLocks noGrp="1"/>
          </p:cNvSpPr>
          <p:nvPr>
            <p:ph type="dt" sz="half" idx="16"/>
          </p:nvPr>
        </p:nvSpPr>
        <p:spPr/>
        <p:txBody>
          <a:bodyPr/>
          <a:lstStyle>
            <a:lvl1pPr>
              <a:defRPr/>
            </a:lvl1pPr>
          </a:lstStyle>
          <a:p>
            <a:pPr>
              <a:defRPr/>
            </a:pPr>
            <a:endParaRPr lang="en-US"/>
          </a:p>
        </p:txBody>
      </p:sp>
      <p:sp>
        <p:nvSpPr>
          <p:cNvPr id="11" name="Slide Number Placeholder 23"/>
          <p:cNvSpPr>
            <a:spLocks noGrp="1"/>
          </p:cNvSpPr>
          <p:nvPr>
            <p:ph type="sldNum" sz="quarter" idx="17"/>
          </p:nvPr>
        </p:nvSpPr>
        <p:spPr/>
        <p:txBody>
          <a:bodyPr/>
          <a:lstStyle>
            <a:lvl1pPr>
              <a:defRPr/>
            </a:lvl1pPr>
          </a:lstStyle>
          <a:p>
            <a:pPr>
              <a:defRPr/>
            </a:pPr>
            <a:fld id="{4FFE5385-1FB4-453A-83DA-71BAF3DC74D6}" type="slidenum">
              <a:rPr lang="en-US"/>
              <a:pPr>
                <a:defRPr/>
              </a:pPr>
              <a:t>‹#›</a:t>
            </a:fld>
            <a:endParaRPr lang="en-US" dirty="0"/>
          </a:p>
        </p:txBody>
      </p:sp>
    </p:spTree>
    <p:extLst>
      <p:ext uri="{BB962C8B-B14F-4D97-AF65-F5344CB8AC3E}">
        <p14:creationId xmlns:p14="http://schemas.microsoft.com/office/powerpoint/2010/main" val="4145389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152400" y="990600"/>
            <a:ext cx="4343400" cy="5410200"/>
          </a:xfrm>
        </p:spPr>
        <p:txBody>
          <a:bodyPr/>
          <a:lstStyle/>
          <a:p>
            <a:pPr lvl="0"/>
            <a:endParaRPr lang="en-US" noProof="0" dirty="0"/>
          </a:p>
        </p:txBody>
      </p:sp>
      <p:sp>
        <p:nvSpPr>
          <p:cNvPr id="7" name="Picture Placeholder 5"/>
          <p:cNvSpPr>
            <a:spLocks noGrp="1"/>
          </p:cNvSpPr>
          <p:nvPr>
            <p:ph type="pic" sz="quarter" idx="13"/>
          </p:nvPr>
        </p:nvSpPr>
        <p:spPr>
          <a:xfrm>
            <a:off x="4648200" y="990600"/>
            <a:ext cx="4343400" cy="5410200"/>
          </a:xfrm>
        </p:spPr>
        <p:txBody>
          <a:bodyPr/>
          <a:lstStyle/>
          <a:p>
            <a:pPr lvl="0"/>
            <a:endParaRPr lang="en-US" noProof="0" dirty="0"/>
          </a:p>
        </p:txBody>
      </p:sp>
      <p:sp>
        <p:nvSpPr>
          <p:cNvPr id="5" name="Date Placeholder 21"/>
          <p:cNvSpPr>
            <a:spLocks noGrp="1"/>
          </p:cNvSpPr>
          <p:nvPr>
            <p:ph type="dt" sz="half" idx="14"/>
          </p:nvPr>
        </p:nvSpPr>
        <p:spPr/>
        <p:txBody>
          <a:bodyPr/>
          <a:lstStyle>
            <a:lvl1pPr>
              <a:defRPr/>
            </a:lvl1pPr>
          </a:lstStyle>
          <a:p>
            <a:pPr>
              <a:defRPr/>
            </a:pPr>
            <a:endParaRPr lang="en-US"/>
          </a:p>
        </p:txBody>
      </p:sp>
      <p:sp>
        <p:nvSpPr>
          <p:cNvPr id="8" name="Slide Number Placeholder 23"/>
          <p:cNvSpPr>
            <a:spLocks noGrp="1"/>
          </p:cNvSpPr>
          <p:nvPr>
            <p:ph type="sldNum" sz="quarter" idx="15"/>
          </p:nvPr>
        </p:nvSpPr>
        <p:spPr/>
        <p:txBody>
          <a:bodyPr/>
          <a:lstStyle>
            <a:lvl1pPr>
              <a:defRPr/>
            </a:lvl1pPr>
          </a:lstStyle>
          <a:p>
            <a:pPr>
              <a:defRPr/>
            </a:pPr>
            <a:fld id="{376D89FF-7A64-48B1-8458-EFDE18718E96}" type="slidenum">
              <a:rPr lang="en-US"/>
              <a:pPr>
                <a:defRPr/>
              </a:pPr>
              <a:t>‹#›</a:t>
            </a:fld>
            <a:endParaRPr lang="en-US" dirty="0"/>
          </a:p>
        </p:txBody>
      </p:sp>
    </p:spTree>
    <p:extLst>
      <p:ext uri="{BB962C8B-B14F-4D97-AF65-F5344CB8AC3E}">
        <p14:creationId xmlns:p14="http://schemas.microsoft.com/office/powerpoint/2010/main" val="2533812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2"/>
          </p:nvPr>
        </p:nvSpPr>
        <p:spPr>
          <a:xfrm>
            <a:off x="304800" y="1066800"/>
            <a:ext cx="4267200" cy="2590800"/>
          </a:xfrm>
        </p:spPr>
        <p:txBody>
          <a:bodyPr/>
          <a:lstStyle/>
          <a:p>
            <a:pPr lvl="0"/>
            <a:endParaRPr lang="en-US" noProof="0" dirty="0"/>
          </a:p>
        </p:txBody>
      </p:sp>
      <p:sp>
        <p:nvSpPr>
          <p:cNvPr id="7" name="Picture Placeholder 5"/>
          <p:cNvSpPr>
            <a:spLocks noGrp="1"/>
          </p:cNvSpPr>
          <p:nvPr>
            <p:ph type="pic" sz="quarter" idx="13"/>
          </p:nvPr>
        </p:nvSpPr>
        <p:spPr>
          <a:xfrm>
            <a:off x="304800" y="3657600"/>
            <a:ext cx="4267200" cy="2590800"/>
          </a:xfrm>
        </p:spPr>
        <p:txBody>
          <a:bodyPr/>
          <a:lstStyle/>
          <a:p>
            <a:pPr lvl="0"/>
            <a:endParaRPr lang="en-US" noProof="0" dirty="0"/>
          </a:p>
        </p:txBody>
      </p:sp>
      <p:sp>
        <p:nvSpPr>
          <p:cNvPr id="8" name="Picture Placeholder 5"/>
          <p:cNvSpPr>
            <a:spLocks noGrp="1"/>
          </p:cNvSpPr>
          <p:nvPr>
            <p:ph type="pic" sz="quarter" idx="14"/>
          </p:nvPr>
        </p:nvSpPr>
        <p:spPr>
          <a:xfrm>
            <a:off x="4648200" y="1066800"/>
            <a:ext cx="4267200" cy="2590800"/>
          </a:xfrm>
        </p:spPr>
        <p:txBody>
          <a:bodyPr/>
          <a:lstStyle/>
          <a:p>
            <a:pPr lvl="0"/>
            <a:endParaRPr lang="en-US" noProof="0" dirty="0"/>
          </a:p>
        </p:txBody>
      </p:sp>
      <p:sp>
        <p:nvSpPr>
          <p:cNvPr id="9" name="Picture Placeholder 5"/>
          <p:cNvSpPr>
            <a:spLocks noGrp="1"/>
          </p:cNvSpPr>
          <p:nvPr>
            <p:ph type="pic" sz="quarter" idx="15"/>
          </p:nvPr>
        </p:nvSpPr>
        <p:spPr>
          <a:xfrm>
            <a:off x="4648200" y="3657600"/>
            <a:ext cx="4267200" cy="2590800"/>
          </a:xfrm>
        </p:spPr>
        <p:txBody>
          <a:bodyPr/>
          <a:lstStyle/>
          <a:p>
            <a:pPr lvl="0"/>
            <a:endParaRPr lang="en-US" noProof="0" dirty="0"/>
          </a:p>
        </p:txBody>
      </p:sp>
      <p:sp>
        <p:nvSpPr>
          <p:cNvPr id="10" name="Date Placeholder 21"/>
          <p:cNvSpPr>
            <a:spLocks noGrp="1"/>
          </p:cNvSpPr>
          <p:nvPr>
            <p:ph type="dt" sz="half" idx="16"/>
          </p:nvPr>
        </p:nvSpPr>
        <p:spPr/>
        <p:txBody>
          <a:bodyPr/>
          <a:lstStyle>
            <a:lvl1pPr>
              <a:defRPr/>
            </a:lvl1pPr>
          </a:lstStyle>
          <a:p>
            <a:pPr>
              <a:defRPr/>
            </a:pPr>
            <a:endParaRPr lang="en-US"/>
          </a:p>
        </p:txBody>
      </p:sp>
      <p:sp>
        <p:nvSpPr>
          <p:cNvPr id="11" name="Slide Number Placeholder 23"/>
          <p:cNvSpPr>
            <a:spLocks noGrp="1"/>
          </p:cNvSpPr>
          <p:nvPr>
            <p:ph type="sldNum" sz="quarter" idx="17"/>
          </p:nvPr>
        </p:nvSpPr>
        <p:spPr/>
        <p:txBody>
          <a:bodyPr/>
          <a:lstStyle>
            <a:lvl1pPr>
              <a:defRPr/>
            </a:lvl1pPr>
          </a:lstStyle>
          <a:p>
            <a:pPr>
              <a:defRPr/>
            </a:pPr>
            <a:fld id="{99B0BC64-BFC4-4A93-85B7-FE0FBD1BCB97}" type="slidenum">
              <a:rPr lang="en-US"/>
              <a:pPr>
                <a:defRPr/>
              </a:pPr>
              <a:t>‹#›</a:t>
            </a:fld>
            <a:endParaRPr lang="en-US" dirty="0"/>
          </a:p>
        </p:txBody>
      </p:sp>
    </p:spTree>
    <p:extLst>
      <p:ext uri="{BB962C8B-B14F-4D97-AF65-F5344CB8AC3E}">
        <p14:creationId xmlns:p14="http://schemas.microsoft.com/office/powerpoint/2010/main" val="3034568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6855073C-2A7B-4D51-B35A-E3A8D4AD6C83}" type="datetimeFigureOut">
              <a:rPr lang="en-US"/>
              <a:pPr>
                <a:defRPr/>
              </a:pPr>
              <a:t>5/5/2020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pitchFamily="34" charset="0"/>
                <a:cs typeface="+mn-cs"/>
              </a:defRPr>
            </a:lvl1pPr>
          </a:lstStyle>
          <a:p>
            <a:pPr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449C15E5-47A7-426B-87C9-6989EC0338DB}" type="slidenum">
              <a:rPr lang="en-US"/>
              <a:pPr>
                <a:defRPr/>
              </a:pPr>
              <a:t>‹#›</a:t>
            </a:fld>
            <a:endParaRPr lang="en-US"/>
          </a:p>
        </p:txBody>
      </p:sp>
    </p:spTree>
    <p:extLst>
      <p:ext uri="{BB962C8B-B14F-4D97-AF65-F5344CB8AC3E}">
        <p14:creationId xmlns:p14="http://schemas.microsoft.com/office/powerpoint/2010/main" val="1910160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A4BA07B9-3244-4FB5-9DC9-1E3FEE5011F2}" type="datetimeFigureOut">
              <a:rPr lang="en-US"/>
              <a:pPr>
                <a:defRPr/>
              </a:pPr>
              <a:t>5/5/2020</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latin typeface="Arial" pitchFamily="34" charset="0"/>
                <a:cs typeface="+mn-cs"/>
              </a:defRPr>
            </a:lvl1pPr>
          </a:lstStyle>
          <a:p>
            <a:pPr fontAlgn="base">
              <a:spcBef>
                <a:spcPct val="0"/>
              </a:spcBef>
              <a:spcAft>
                <a:spcPct val="0"/>
              </a:spcAft>
              <a:defRPr/>
            </a:pPr>
            <a:endParaRPr lang="en-US">
              <a:solidFill>
                <a:prstClr val="black"/>
              </a:solidFill>
            </a:endParaRPr>
          </a:p>
        </p:txBody>
      </p:sp>
      <p:sp>
        <p:nvSpPr>
          <p:cNvPr id="5" name="Slide Number Placeholder 4"/>
          <p:cNvSpPr>
            <a:spLocks noGrp="1"/>
          </p:cNvSpPr>
          <p:nvPr>
            <p:ph type="sldNum" sz="quarter" idx="12"/>
          </p:nvPr>
        </p:nvSpPr>
        <p:spPr/>
        <p:txBody>
          <a:bodyPr/>
          <a:lstStyle>
            <a:lvl1pPr>
              <a:defRPr/>
            </a:lvl1pPr>
          </a:lstStyle>
          <a:p>
            <a:pPr>
              <a:defRPr/>
            </a:pPr>
            <a:fld id="{86E93B8A-D9C8-41E9-B85E-2B9428AC0033}" type="slidenum">
              <a:rPr lang="en-US"/>
              <a:pPr>
                <a:defRPr/>
              </a:pPr>
              <a:t>‹#›</a:t>
            </a:fld>
            <a:endParaRPr lang="en-US"/>
          </a:p>
        </p:txBody>
      </p:sp>
    </p:spTree>
    <p:extLst>
      <p:ext uri="{BB962C8B-B14F-4D97-AF65-F5344CB8AC3E}">
        <p14:creationId xmlns:p14="http://schemas.microsoft.com/office/powerpoint/2010/main" val="22541793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7DF3AD51-4BC7-4D9A-8014-35F497F5BE1F}" type="datetimeFigureOut">
              <a:rPr lang="en-US"/>
              <a:pPr>
                <a:defRPr/>
              </a:pPr>
              <a:t>5/5/2020</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atin typeface="Arial" pitchFamily="34" charset="0"/>
                <a:cs typeface="+mn-cs"/>
              </a:defRPr>
            </a:lvl1pPr>
          </a:lstStyle>
          <a:p>
            <a:pPr fontAlgn="base">
              <a:spcBef>
                <a:spcPct val="0"/>
              </a:spcBef>
              <a:spcAft>
                <a:spcPct val="0"/>
              </a:spcAft>
              <a:defRPr/>
            </a:pPr>
            <a:endParaRPr lang="en-US">
              <a:solidFill>
                <a:prstClr val="black"/>
              </a:solidFill>
            </a:endParaRPr>
          </a:p>
        </p:txBody>
      </p:sp>
      <p:sp>
        <p:nvSpPr>
          <p:cNvPr id="6" name="Slide Number Placeholder 5"/>
          <p:cNvSpPr>
            <a:spLocks noGrp="1"/>
          </p:cNvSpPr>
          <p:nvPr>
            <p:ph type="sldNum" sz="quarter" idx="12"/>
          </p:nvPr>
        </p:nvSpPr>
        <p:spPr/>
        <p:txBody>
          <a:bodyPr/>
          <a:lstStyle>
            <a:lvl1pPr>
              <a:defRPr/>
            </a:lvl1pPr>
          </a:lstStyle>
          <a:p>
            <a:pPr>
              <a:defRPr/>
            </a:pPr>
            <a:fld id="{F769C4D7-8381-41D2-8D3E-3A3DD3B301F3}" type="slidenum">
              <a:rPr lang="en-US"/>
              <a:pPr>
                <a:defRPr/>
              </a:pPr>
              <a:t>‹#›</a:t>
            </a:fld>
            <a:endParaRPr lang="en-US"/>
          </a:p>
        </p:txBody>
      </p:sp>
    </p:spTree>
    <p:extLst>
      <p:ext uri="{BB962C8B-B14F-4D97-AF65-F5344CB8AC3E}">
        <p14:creationId xmlns:p14="http://schemas.microsoft.com/office/powerpoint/2010/main" val="3371054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Slide 8">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1143000"/>
            <a:ext cx="43084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
          <p:cNvSpPr>
            <a:spLocks noChangeShapeType="1"/>
          </p:cNvSpPr>
          <p:nvPr userDrawn="1"/>
        </p:nvSpPr>
        <p:spPr bwMode="auto">
          <a:xfrm>
            <a:off x="7924800" y="2163763"/>
            <a:ext cx="974725"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p>
        </p:txBody>
      </p:sp>
    </p:spTree>
    <p:extLst>
      <p:ext uri="{BB962C8B-B14F-4D97-AF65-F5344CB8AC3E}">
        <p14:creationId xmlns:p14="http://schemas.microsoft.com/office/powerpoint/2010/main" val="16393205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311525" y="1828800"/>
            <a:ext cx="5832475"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p:cNvSpPr>
            <a:spLocks noChangeShapeType="1"/>
          </p:cNvSpPr>
          <p:nvPr userDrawn="1"/>
        </p:nvSpPr>
        <p:spPr bwMode="auto">
          <a:xfrm>
            <a:off x="304800" y="2209800"/>
            <a:ext cx="49530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Line 10"/>
          <p:cNvSpPr>
            <a:spLocks noChangeShapeType="1"/>
          </p:cNvSpPr>
          <p:nvPr userDrawn="1"/>
        </p:nvSpPr>
        <p:spPr bwMode="auto">
          <a:xfrm>
            <a:off x="7239000" y="2209800"/>
            <a:ext cx="16002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7" name="Line 12"/>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2294928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95800" y="762000"/>
            <a:ext cx="4572000" cy="604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
          <p:cNvSpPr>
            <a:spLocks noChangeShapeType="1"/>
          </p:cNvSpPr>
          <p:nvPr userDrawn="1"/>
        </p:nvSpPr>
        <p:spPr bwMode="auto">
          <a:xfrm>
            <a:off x="8534400" y="2209800"/>
            <a:ext cx="304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4073432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3">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00600" y="990600"/>
            <a:ext cx="2200275" cy="58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8"/>
          <p:cNvSpPr>
            <a:spLocks noChangeShapeType="1"/>
          </p:cNvSpPr>
          <p:nvPr userDrawn="1"/>
        </p:nvSpPr>
        <p:spPr bwMode="auto">
          <a:xfrm>
            <a:off x="303213" y="2206625"/>
            <a:ext cx="4802187"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Line 11"/>
          <p:cNvSpPr>
            <a:spLocks noChangeShapeType="1"/>
          </p:cNvSpPr>
          <p:nvPr userDrawn="1"/>
        </p:nvSpPr>
        <p:spPr bwMode="auto">
          <a:xfrm>
            <a:off x="303213" y="6473825"/>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7" name="Line 14"/>
          <p:cNvSpPr>
            <a:spLocks noChangeShapeType="1"/>
          </p:cNvSpPr>
          <p:nvPr userDrawn="1"/>
        </p:nvSpPr>
        <p:spPr bwMode="auto">
          <a:xfrm>
            <a:off x="6248400" y="2209800"/>
            <a:ext cx="2516188"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3958090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4">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b="25706"/>
          <a:stretch>
            <a:fillRect/>
          </a:stretch>
        </p:blipFill>
        <p:spPr bwMode="auto">
          <a:xfrm>
            <a:off x="4464050" y="1371600"/>
            <a:ext cx="38735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2"/>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cxnSp>
        <p:nvCxnSpPr>
          <p:cNvPr id="6" name="Straight Connector 5"/>
          <p:cNvCxnSpPr/>
          <p:nvPr userDrawn="1"/>
        </p:nvCxnSpPr>
        <p:spPr>
          <a:xfrm>
            <a:off x="304800" y="2209800"/>
            <a:ext cx="5410200" cy="1588"/>
          </a:xfrm>
          <a:prstGeom prst="line">
            <a:avLst/>
          </a:prstGeom>
          <a:ln w="38100">
            <a:solidFill>
              <a:srgbClr val="39683E"/>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8077200" y="2209800"/>
            <a:ext cx="762000" cy="1588"/>
          </a:xfrm>
          <a:prstGeom prst="line">
            <a:avLst/>
          </a:prstGeom>
          <a:ln w="38100">
            <a:solidFill>
              <a:srgbClr val="39683E"/>
            </a:solidFill>
          </a:ln>
        </p:spPr>
        <p:style>
          <a:lnRef idx="1">
            <a:schemeClr val="accent1"/>
          </a:lnRef>
          <a:fillRef idx="0">
            <a:schemeClr val="accent1"/>
          </a:fillRef>
          <a:effectRef idx="0">
            <a:schemeClr val="accent1"/>
          </a:effectRef>
          <a:fontRef idx="minor">
            <a:schemeClr val="tx1"/>
          </a:fontRef>
        </p:style>
      </p:cxn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29397066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r="5484"/>
          <a:stretch>
            <a:fillRect/>
          </a:stretch>
        </p:blipFill>
        <p:spPr bwMode="auto">
          <a:xfrm>
            <a:off x="3657600" y="1447800"/>
            <a:ext cx="52530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2"/>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cxnSp>
        <p:nvCxnSpPr>
          <p:cNvPr id="6" name="Straight Connector 5"/>
          <p:cNvCxnSpPr/>
          <p:nvPr userDrawn="1"/>
        </p:nvCxnSpPr>
        <p:spPr>
          <a:xfrm>
            <a:off x="304800" y="2209800"/>
            <a:ext cx="4876800" cy="1588"/>
          </a:xfrm>
          <a:prstGeom prst="line">
            <a:avLst/>
          </a:prstGeom>
          <a:ln w="38100">
            <a:solidFill>
              <a:srgbClr val="39683E"/>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7391400" y="2209800"/>
            <a:ext cx="1447800" cy="1588"/>
          </a:xfrm>
          <a:prstGeom prst="line">
            <a:avLst/>
          </a:prstGeom>
          <a:ln w="38100">
            <a:solidFill>
              <a:srgbClr val="39683E"/>
            </a:solidFill>
          </a:ln>
        </p:spPr>
        <p:style>
          <a:lnRef idx="1">
            <a:schemeClr val="accent1"/>
          </a:lnRef>
          <a:fillRef idx="0">
            <a:schemeClr val="accent1"/>
          </a:fillRef>
          <a:effectRef idx="0">
            <a:schemeClr val="accent1"/>
          </a:effectRef>
          <a:fontRef idx="minor">
            <a:schemeClr val="tx1"/>
          </a:fontRef>
        </p:style>
      </p:cxn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1469726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6">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r="1607" b="10332"/>
          <a:stretch>
            <a:fillRect/>
          </a:stretch>
        </p:blipFill>
        <p:spPr bwMode="auto">
          <a:xfrm>
            <a:off x="4479925" y="1143000"/>
            <a:ext cx="46640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Line 9"/>
          <p:cNvSpPr>
            <a:spLocks noChangeShapeType="1"/>
          </p:cNvSpPr>
          <p:nvPr userDrawn="1"/>
        </p:nvSpPr>
        <p:spPr bwMode="auto">
          <a:xfrm>
            <a:off x="304800" y="2209800"/>
            <a:ext cx="5638800" cy="0"/>
          </a:xfrm>
          <a:prstGeom prst="line">
            <a:avLst/>
          </a:prstGeom>
          <a:noFill/>
          <a:ln w="38100">
            <a:solidFill>
              <a:srgbClr val="39683E"/>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cxnSp>
        <p:nvCxnSpPr>
          <p:cNvPr id="7" name="Straight Connector 6"/>
          <p:cNvCxnSpPr/>
          <p:nvPr userDrawn="1"/>
        </p:nvCxnSpPr>
        <p:spPr>
          <a:xfrm>
            <a:off x="7924800" y="2209800"/>
            <a:ext cx="990600" cy="1588"/>
          </a:xfrm>
          <a:prstGeom prst="line">
            <a:avLst/>
          </a:prstGeom>
          <a:ln w="38100">
            <a:solidFill>
              <a:srgbClr val="39683E"/>
            </a:solidFill>
          </a:ln>
        </p:spPr>
        <p:style>
          <a:lnRef idx="1">
            <a:schemeClr val="accent1"/>
          </a:lnRef>
          <a:fillRef idx="0">
            <a:schemeClr val="accent1"/>
          </a:fillRef>
          <a:effectRef idx="0">
            <a:schemeClr val="accent1"/>
          </a:effectRef>
          <a:fontRef idx="minor">
            <a:schemeClr val="tx1"/>
          </a:fontRef>
        </p:style>
      </p:cxn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36480719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7">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800600" y="863600"/>
            <a:ext cx="4343400" cy="599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
          <p:cNvSpPr>
            <a:spLocks noChangeShapeType="1"/>
          </p:cNvSpPr>
          <p:nvPr userDrawn="1"/>
        </p:nvSpPr>
        <p:spPr bwMode="auto">
          <a:xfrm>
            <a:off x="8077200" y="2255838"/>
            <a:ext cx="8382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833756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8">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1143000"/>
            <a:ext cx="43084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
          <p:cNvSpPr>
            <a:spLocks noChangeShapeType="1"/>
          </p:cNvSpPr>
          <p:nvPr userDrawn="1"/>
        </p:nvSpPr>
        <p:spPr bwMode="auto">
          <a:xfrm>
            <a:off x="7924800" y="2163763"/>
            <a:ext cx="974725"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34617643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9">
    <p:spTree>
      <p:nvGrpSpPr>
        <p:cNvPr id="1" name=""/>
        <p:cNvGrpSpPr/>
        <p:nvPr/>
      </p:nvGrpSpPr>
      <p:grpSpPr>
        <a:xfrm>
          <a:off x="0" y="0"/>
          <a:ext cx="0" cy="0"/>
          <a:chOff x="0" y="0"/>
          <a:chExt cx="0" cy="0"/>
        </a:xfrm>
      </p:grpSpPr>
      <p:sp>
        <p:nvSpPr>
          <p:cNvPr id="4" name="Line 10"/>
          <p:cNvSpPr>
            <a:spLocks noChangeShapeType="1"/>
          </p:cNvSpPr>
          <p:nvPr userDrawn="1"/>
        </p:nvSpPr>
        <p:spPr bwMode="auto">
          <a:xfrm>
            <a:off x="8686800" y="2362200"/>
            <a:ext cx="304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5" name="Line 9"/>
          <p:cNvSpPr>
            <a:spLocks noChangeShapeType="1"/>
          </p:cNvSpPr>
          <p:nvPr userDrawn="1"/>
        </p:nvSpPr>
        <p:spPr bwMode="auto">
          <a:xfrm>
            <a:off x="457200" y="23622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Date Placeholder 2"/>
          <p:cNvSpPr txBox="1">
            <a:spLocks/>
          </p:cNvSpPr>
          <p:nvPr userDrawn="1"/>
        </p:nvSpPr>
        <p:spPr>
          <a:xfrm>
            <a:off x="381000" y="6629400"/>
            <a:ext cx="2133600" cy="228600"/>
          </a:xfrm>
          <a:prstGeom prst="rect">
            <a:avLst/>
          </a:prstGeom>
        </p:spPr>
        <p:txBody>
          <a:bodyPr anchor="ctr"/>
          <a:lstStyle>
            <a:lvl1pPr>
              <a:defRPr/>
            </a:lvl1pPr>
          </a:lstStyle>
          <a:p>
            <a:pPr>
              <a:defRPr/>
            </a:pPr>
            <a:fld id="{96894733-FB1D-47BF-849F-81DD5FF21D72}" type="datetime1">
              <a:rPr lang="en-US" sz="1200" smtClean="0">
                <a:solidFill>
                  <a:prstClr val="black">
                    <a:tint val="75000"/>
                  </a:prstClr>
                </a:solidFill>
                <a:latin typeface="Tahoma" pitchFamily="34" charset="0"/>
                <a:cs typeface="Tahoma" pitchFamily="34" charset="0"/>
              </a:rPr>
              <a:pPr>
                <a:defRPr/>
              </a:pPr>
              <a:t>5/5/2020</a:t>
            </a:fld>
            <a:endParaRPr lang="en-US" sz="1200" dirty="0">
              <a:solidFill>
                <a:prstClr val="black">
                  <a:tint val="75000"/>
                </a:prstClr>
              </a:solidFill>
              <a:latin typeface="Tahoma" pitchFamily="34" charset="0"/>
              <a:cs typeface="Tahoma" pitchFamily="34" charset="0"/>
            </a:endParaRPr>
          </a:p>
        </p:txBody>
      </p:sp>
      <p:pic>
        <p:nvPicPr>
          <p:cNvPr id="7" name="Picture 5" descr="Academy-of-Nutrition-and-Dietetic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23"/>
          <p:cNvSpPr>
            <a:spLocks noGrp="1"/>
          </p:cNvSpPr>
          <p:nvPr>
            <p:ph type="body" sz="quarter" idx="12"/>
          </p:nvPr>
        </p:nvSpPr>
        <p:spPr>
          <a:xfrm>
            <a:off x="457200" y="25908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9" name="Text Placeholder 11"/>
          <p:cNvSpPr>
            <a:spLocks noGrp="1"/>
          </p:cNvSpPr>
          <p:nvPr>
            <p:ph type="body" sz="quarter" idx="13"/>
          </p:nvPr>
        </p:nvSpPr>
        <p:spPr>
          <a:xfrm>
            <a:off x="457200" y="1676400"/>
            <a:ext cx="4876800" cy="609600"/>
          </a:xfrm>
          <a:prstGeom prst="rect">
            <a:avLst/>
          </a:prstGeom>
        </p:spPr>
        <p:txBody>
          <a:bodyPr/>
          <a:lstStyle>
            <a:lvl1pPr>
              <a:defRPr sz="3600" b="0" i="0"/>
            </a:lvl1pPr>
          </a:lstStyle>
          <a:p>
            <a:pPr lvl="0"/>
            <a:r>
              <a:rPr lang="en-US"/>
              <a:t>Click to edit Master text styles</a:t>
            </a:r>
          </a:p>
        </p:txBody>
      </p:sp>
    </p:spTree>
    <p:extLst>
      <p:ext uri="{BB962C8B-B14F-4D97-AF65-F5344CB8AC3E}">
        <p14:creationId xmlns:p14="http://schemas.microsoft.com/office/powerpoint/2010/main" val="39842707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10">
    <p:spTree>
      <p:nvGrpSpPr>
        <p:cNvPr id="1" name=""/>
        <p:cNvGrpSpPr/>
        <p:nvPr/>
      </p:nvGrpSpPr>
      <p:grpSpPr>
        <a:xfrm>
          <a:off x="0" y="0"/>
          <a:ext cx="0" cy="0"/>
          <a:chOff x="0" y="0"/>
          <a:chExt cx="0" cy="0"/>
        </a:xfrm>
      </p:grpSpPr>
      <p:pic>
        <p:nvPicPr>
          <p:cNvPr id="4" name="Picture 8" descr="ppt_03"/>
          <p:cNvPicPr>
            <a:picLocks noChangeAspect="1" noChangeArrowheads="1"/>
          </p:cNvPicPr>
          <p:nvPr userDrawn="1"/>
        </p:nvPicPr>
        <p:blipFill>
          <a:blip r:embed="rId2">
            <a:extLst>
              <a:ext uri="{28A0092B-C50C-407E-A947-70E740481C1C}">
                <a14:useLocalDpi xmlns:a14="http://schemas.microsoft.com/office/drawing/2010/main" val="0"/>
              </a:ext>
            </a:extLst>
          </a:blip>
          <a:srcRect t="2943"/>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8"/>
          <p:cNvSpPr>
            <a:spLocks noGrp="1"/>
          </p:cNvSpPr>
          <p:nvPr>
            <p:ph type="body" sz="quarter" idx="11"/>
          </p:nvPr>
        </p:nvSpPr>
        <p:spPr>
          <a:xfrm>
            <a:off x="228600" y="2209800"/>
            <a:ext cx="5486400" cy="2819400"/>
          </a:xfrm>
          <a:prstGeom prst="rect">
            <a:avLst/>
          </a:prstGeom>
        </p:spPr>
        <p:txBody>
          <a:bodyPr/>
          <a:lstStyle>
            <a:lvl1pPr>
              <a:defRPr>
                <a:solidFill>
                  <a:schemeClr val="bg1"/>
                </a:solidFill>
              </a:defRPr>
            </a:lvl1pPr>
          </a:lstStyle>
          <a:p>
            <a:pPr lvl="0"/>
            <a:r>
              <a:rPr lang="en-US" dirty="0"/>
              <a:t>Click to edit Master text styles</a:t>
            </a:r>
          </a:p>
        </p:txBody>
      </p:sp>
      <p:sp>
        <p:nvSpPr>
          <p:cNvPr id="11" name="Text Placeholder 10"/>
          <p:cNvSpPr>
            <a:spLocks noGrp="1"/>
          </p:cNvSpPr>
          <p:nvPr>
            <p:ph type="body" sz="quarter" idx="12"/>
          </p:nvPr>
        </p:nvSpPr>
        <p:spPr>
          <a:xfrm>
            <a:off x="228600" y="1447800"/>
            <a:ext cx="8382000" cy="685800"/>
          </a:xfrm>
          <a:prstGeom prst="rect">
            <a:avLst/>
          </a:prstGeom>
        </p:spPr>
        <p:txBody>
          <a:bodyPr/>
          <a:lstStyle>
            <a:lvl1pPr>
              <a:defRPr sz="4400">
                <a:solidFill>
                  <a:srgbClr val="39683E"/>
                </a:solidFill>
              </a:defRPr>
            </a:lvl1pPr>
          </a:lstStyle>
          <a:p>
            <a:pPr lvl="0"/>
            <a:r>
              <a:rPr lang="en-US"/>
              <a:t>Click to edit Master text styles</a:t>
            </a:r>
          </a:p>
        </p:txBody>
      </p:sp>
      <p:sp>
        <p:nvSpPr>
          <p:cNvPr id="6" name="Date Placeholder 2"/>
          <p:cNvSpPr>
            <a:spLocks noGrp="1"/>
          </p:cNvSpPr>
          <p:nvPr>
            <p:ph type="dt" sz="half" idx="13"/>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41623022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11">
    <p:spTree>
      <p:nvGrpSpPr>
        <p:cNvPr id="1" name=""/>
        <p:cNvGrpSpPr/>
        <p:nvPr/>
      </p:nvGrpSpPr>
      <p:grpSpPr>
        <a:xfrm>
          <a:off x="0" y="0"/>
          <a:ext cx="0" cy="0"/>
          <a:chOff x="0" y="0"/>
          <a:chExt cx="0" cy="0"/>
        </a:xfrm>
      </p:grpSpPr>
      <p:pic>
        <p:nvPicPr>
          <p:cNvPr id="4" name="Picture 2" descr="Academy-of-Nutrition-and-Dietetic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Placeholder 8"/>
          <p:cNvSpPr>
            <a:spLocks noGrp="1"/>
          </p:cNvSpPr>
          <p:nvPr>
            <p:ph type="body" sz="quarter" idx="11"/>
          </p:nvPr>
        </p:nvSpPr>
        <p:spPr>
          <a:xfrm>
            <a:off x="228600" y="2286000"/>
            <a:ext cx="8686800" cy="762000"/>
          </a:xfrm>
          <a:prstGeom prst="rect">
            <a:avLst/>
          </a:prstGeom>
        </p:spPr>
        <p:txBody>
          <a:bodyPr/>
          <a:lstStyle>
            <a:lvl1pPr>
              <a:defRPr sz="4400"/>
            </a:lvl1pPr>
          </a:lstStyle>
          <a:p>
            <a:pPr lvl="0"/>
            <a:r>
              <a:rPr lang="en-US"/>
              <a:t>Click to edit Master text styles</a:t>
            </a:r>
          </a:p>
        </p:txBody>
      </p:sp>
      <p:sp>
        <p:nvSpPr>
          <p:cNvPr id="11" name="Text Placeholder 10"/>
          <p:cNvSpPr>
            <a:spLocks noGrp="1"/>
          </p:cNvSpPr>
          <p:nvPr>
            <p:ph type="body" sz="quarter" idx="12"/>
          </p:nvPr>
        </p:nvSpPr>
        <p:spPr>
          <a:xfrm>
            <a:off x="228600" y="3048000"/>
            <a:ext cx="8686800" cy="762000"/>
          </a:xfrm>
          <a:prstGeom prst="rect">
            <a:avLst/>
          </a:prstGeom>
        </p:spPr>
        <p:txBody>
          <a:bodyPr/>
          <a:lstStyle>
            <a:lvl1pPr>
              <a:defRPr sz="4000">
                <a:solidFill>
                  <a:srgbClr val="717171"/>
                </a:solidFill>
              </a:defRPr>
            </a:lvl1pPr>
          </a:lstStyle>
          <a:p>
            <a:pPr lvl="0"/>
            <a:r>
              <a:rPr lang="en-US"/>
              <a:t>Click to edit Master text styles</a:t>
            </a:r>
          </a:p>
        </p:txBody>
      </p:sp>
      <p:sp>
        <p:nvSpPr>
          <p:cNvPr id="5" name="Date Placeholder 2"/>
          <p:cNvSpPr>
            <a:spLocks noGrp="1"/>
          </p:cNvSpPr>
          <p:nvPr>
            <p:ph type="dt" sz="half" idx="13"/>
          </p:nvPr>
        </p:nvSpPr>
        <p:spPr/>
        <p:txBody>
          <a:bodyPr/>
          <a:lstStyle>
            <a:lvl1pPr>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21030384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2286000" y="1524000"/>
            <a:ext cx="4724400" cy="3200400"/>
          </a:xfrm>
        </p:spPr>
        <p:txBody>
          <a:bodyPr anchor="ctr">
            <a:noAutofit/>
          </a:bodyPr>
          <a:lstStyle>
            <a:lvl1pPr algn="ctr">
              <a:defRPr sz="5400" spc="600" baseline="0"/>
            </a:lvl1pPr>
          </a:lstStyle>
          <a:p>
            <a:r>
              <a:rPr lang="en-US" dirty="0"/>
              <a:t>Click to edit Master title style</a:t>
            </a:r>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F6DC6765-8B6E-45D6-BA79-17DC51247CC7}" type="datetimeFigureOut">
              <a:rPr lang="en-US" smtClean="0"/>
              <a:t>5/5/2020</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76FCCB05-A620-4885-BE28-536A4F1F2BE6}"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683380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684415"/>
          </a:xfrm>
        </p:spPr>
        <p:txBody>
          <a:bodyPr>
            <a:normAutofit/>
          </a:bodyPr>
          <a:lstStyle>
            <a:lvl1pPr>
              <a:defRPr sz="3200"/>
            </a:lvl1pPr>
          </a:lstStyle>
          <a:p>
            <a:r>
              <a:rPr lang="en-US" dirty="0"/>
              <a:t>Click to edit Master title style</a:t>
            </a:r>
          </a:p>
        </p:txBody>
      </p:sp>
      <p:sp>
        <p:nvSpPr>
          <p:cNvPr id="3" name="Content Placeholder 2"/>
          <p:cNvSpPr>
            <a:spLocks noGrp="1"/>
          </p:cNvSpPr>
          <p:nvPr>
            <p:ph idx="1"/>
          </p:nvPr>
        </p:nvSpPr>
        <p:spPr>
          <a:xfrm>
            <a:off x="938758" y="1371600"/>
            <a:ext cx="7633742"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23085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F6DC6765-8B6E-45D6-BA79-17DC51247CC7}" type="datetimeFigureOut">
              <a:rPr lang="en-US" smtClean="0"/>
              <a:t>5/5/2020</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76FCCB05-A620-4885-BE28-536A4F1F2BE6}"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82038846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684415"/>
          </a:xfrm>
        </p:spPr>
        <p:txBody>
          <a:bodyPr>
            <a:normAutofit/>
          </a:bodyPr>
          <a:lstStyle>
            <a:lvl1pPr>
              <a:defRPr sz="3200"/>
            </a:lvl1pPr>
          </a:lstStyle>
          <a:p>
            <a:r>
              <a:rPr lang="en-US" dirty="0"/>
              <a:t>Click to edit Master title style</a:t>
            </a:r>
          </a:p>
        </p:txBody>
      </p:sp>
      <p:sp>
        <p:nvSpPr>
          <p:cNvPr id="3" name="Content Placeholder 2"/>
          <p:cNvSpPr>
            <a:spLocks noGrp="1"/>
          </p:cNvSpPr>
          <p:nvPr>
            <p:ph sz="half" idx="1"/>
          </p:nvPr>
        </p:nvSpPr>
        <p:spPr>
          <a:xfrm>
            <a:off x="942975" y="1295400"/>
            <a:ext cx="3593592" cy="4610100"/>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985846" y="1295400"/>
            <a:ext cx="3593592" cy="4610100"/>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33110197"/>
      </p:ext>
    </p:extLst>
  </p:cSld>
  <p:clrMapOvr>
    <a:masterClrMapping/>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DC6765-8B6E-45D6-BA79-17DC51247CC7}"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FCCB05-A620-4885-BE28-536A4F1F2BE6}" type="slidenum">
              <a:rPr lang="en-US" smtClean="0"/>
              <a:t>‹#›</a:t>
            </a:fld>
            <a:endParaRPr lang="en-US"/>
          </a:p>
        </p:txBody>
      </p:sp>
    </p:spTree>
    <p:extLst>
      <p:ext uri="{BB962C8B-B14F-4D97-AF65-F5344CB8AC3E}">
        <p14:creationId xmlns:p14="http://schemas.microsoft.com/office/powerpoint/2010/main" val="6939507"/>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836815"/>
          </a:xfrm>
        </p:spPr>
        <p:txBody>
          <a:bodyPr>
            <a:normAutofit/>
          </a:bodyPr>
          <a:lstStyle>
            <a:lvl1pPr>
              <a:defRPr sz="3600"/>
            </a:lvl1pPr>
          </a:lstStyle>
          <a:p>
            <a:r>
              <a:rPr lang="en-US" dirty="0"/>
              <a:t>Click to edit Master title style</a:t>
            </a:r>
          </a:p>
        </p:txBody>
      </p:sp>
      <p:sp>
        <p:nvSpPr>
          <p:cNvPr id="3" name="Date Placeholder 2"/>
          <p:cNvSpPr>
            <a:spLocks noGrp="1"/>
          </p:cNvSpPr>
          <p:nvPr>
            <p:ph type="dt" sz="half" idx="10"/>
          </p:nvPr>
        </p:nvSpPr>
        <p:spPr/>
        <p:txBody>
          <a:bodyPr/>
          <a:lstStyle/>
          <a:p>
            <a:fld id="{F6DC6765-8B6E-45D6-BA79-17DC51247CC7}"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FCCB05-A620-4885-BE28-536A4F1F2BE6}" type="slidenum">
              <a:rPr lang="en-US" smtClean="0"/>
              <a:t>‹#›</a:t>
            </a:fld>
            <a:endParaRPr lang="en-US"/>
          </a:p>
        </p:txBody>
      </p:sp>
    </p:spTree>
    <p:extLst>
      <p:ext uri="{BB962C8B-B14F-4D97-AF65-F5344CB8AC3E}">
        <p14:creationId xmlns:p14="http://schemas.microsoft.com/office/powerpoint/2010/main" val="7407593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DC6765-8B6E-45D6-BA79-17DC51247CC7}"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FCCB05-A620-4885-BE28-536A4F1F2BE6}" type="slidenum">
              <a:rPr lang="en-US" smtClean="0"/>
              <a:t>‹#›</a:t>
            </a:fld>
            <a:endParaRPr lang="en-US"/>
          </a:p>
        </p:txBody>
      </p:sp>
    </p:spTree>
    <p:extLst>
      <p:ext uri="{BB962C8B-B14F-4D97-AF65-F5344CB8AC3E}">
        <p14:creationId xmlns:p14="http://schemas.microsoft.com/office/powerpoint/2010/main" val="12852288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F6DC6765-8B6E-45D6-BA79-17DC51247CC7}" type="datetimeFigureOut">
              <a:rPr lang="en-US" smtClean="0"/>
              <a:t>5/5/2020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76FCCB05-A620-4885-BE28-536A4F1F2BE6}"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89376348"/>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F6DC6765-8B6E-45D6-BA79-17DC51247CC7}" type="datetimeFigureOut">
              <a:rPr lang="en-US" smtClean="0"/>
              <a:t>5/5/2020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76FCCB05-A620-4885-BE28-536A4F1F2BE6}"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022786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DC6765-8B6E-45D6-BA79-17DC51247CC7}"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FCCB05-A620-4885-BE28-536A4F1F2BE6}" type="slidenum">
              <a:rPr lang="en-US" smtClean="0"/>
              <a:t>‹#›</a:t>
            </a:fld>
            <a:endParaRPr lang="en-US"/>
          </a:p>
        </p:txBody>
      </p:sp>
    </p:spTree>
    <p:extLst>
      <p:ext uri="{BB962C8B-B14F-4D97-AF65-F5344CB8AC3E}">
        <p14:creationId xmlns:p14="http://schemas.microsoft.com/office/powerpoint/2010/main" val="14505736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DC6765-8B6E-45D6-BA79-17DC51247CC7}"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FCCB05-A620-4885-BE28-536A4F1F2BE6}" type="slidenum">
              <a:rPr lang="en-US" smtClean="0"/>
              <a:t>‹#›</a:t>
            </a:fld>
            <a:endParaRPr lang="en-US"/>
          </a:p>
        </p:txBody>
      </p:sp>
    </p:spTree>
    <p:extLst>
      <p:ext uri="{BB962C8B-B14F-4D97-AF65-F5344CB8AC3E}">
        <p14:creationId xmlns:p14="http://schemas.microsoft.com/office/powerpoint/2010/main" val="103712782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lide 8">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1143000"/>
            <a:ext cx="4308475"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10"/>
          <p:cNvSpPr>
            <a:spLocks noChangeShapeType="1"/>
          </p:cNvSpPr>
          <p:nvPr userDrawn="1"/>
        </p:nvSpPr>
        <p:spPr bwMode="auto">
          <a:xfrm>
            <a:off x="7924800" y="2163763"/>
            <a:ext cx="974725"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p>
        </p:txBody>
      </p:sp>
    </p:spTree>
    <p:extLst>
      <p:ext uri="{BB962C8B-B14F-4D97-AF65-F5344CB8AC3E}">
        <p14:creationId xmlns:p14="http://schemas.microsoft.com/office/powerpoint/2010/main" val="13963420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Slide 9">
    <p:spTree>
      <p:nvGrpSpPr>
        <p:cNvPr id="1" name=""/>
        <p:cNvGrpSpPr/>
        <p:nvPr/>
      </p:nvGrpSpPr>
      <p:grpSpPr>
        <a:xfrm>
          <a:off x="0" y="0"/>
          <a:ext cx="0" cy="0"/>
          <a:chOff x="0" y="0"/>
          <a:chExt cx="0" cy="0"/>
        </a:xfrm>
      </p:grpSpPr>
      <p:sp>
        <p:nvSpPr>
          <p:cNvPr id="4" name="Line 10"/>
          <p:cNvSpPr>
            <a:spLocks noChangeShapeType="1"/>
          </p:cNvSpPr>
          <p:nvPr userDrawn="1"/>
        </p:nvSpPr>
        <p:spPr bwMode="auto">
          <a:xfrm>
            <a:off x="8686800" y="2362200"/>
            <a:ext cx="304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5" name="Line 9"/>
          <p:cNvSpPr>
            <a:spLocks noChangeShapeType="1"/>
          </p:cNvSpPr>
          <p:nvPr userDrawn="1"/>
        </p:nvSpPr>
        <p:spPr bwMode="auto">
          <a:xfrm>
            <a:off x="457200" y="2362200"/>
            <a:ext cx="5638800" cy="0"/>
          </a:xfrm>
          <a:prstGeom prst="line">
            <a:avLst/>
          </a:prstGeom>
          <a:noFill/>
          <a:ln w="38100">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6" name="Date Placeholder 2"/>
          <p:cNvSpPr txBox="1">
            <a:spLocks/>
          </p:cNvSpPr>
          <p:nvPr userDrawn="1"/>
        </p:nvSpPr>
        <p:spPr>
          <a:xfrm>
            <a:off x="381000" y="6629400"/>
            <a:ext cx="2133600" cy="228600"/>
          </a:xfrm>
          <a:prstGeom prst="rect">
            <a:avLst/>
          </a:prstGeom>
        </p:spPr>
        <p:txBody>
          <a:bodyPr anchor="ctr"/>
          <a:lstStyle>
            <a:lvl1pPr>
              <a:defRPr/>
            </a:lvl1pPr>
          </a:lstStyle>
          <a:p>
            <a:pPr>
              <a:defRPr/>
            </a:pPr>
            <a:fld id="{96894733-FB1D-47BF-849F-81DD5FF21D72}" type="datetime1">
              <a:rPr lang="en-US" sz="1200" smtClean="0">
                <a:solidFill>
                  <a:prstClr val="black">
                    <a:tint val="75000"/>
                  </a:prstClr>
                </a:solidFill>
                <a:latin typeface="Tahoma" pitchFamily="34" charset="0"/>
                <a:cs typeface="Tahoma" pitchFamily="34" charset="0"/>
              </a:rPr>
              <a:pPr>
                <a:defRPr/>
              </a:pPr>
              <a:t>5/5/2020</a:t>
            </a:fld>
            <a:endParaRPr lang="en-US" sz="1200" dirty="0">
              <a:solidFill>
                <a:prstClr val="black">
                  <a:tint val="75000"/>
                </a:prstClr>
              </a:solidFill>
              <a:latin typeface="Tahoma" pitchFamily="34" charset="0"/>
              <a:cs typeface="Tahoma" pitchFamily="34" charset="0"/>
            </a:endParaRPr>
          </a:p>
        </p:txBody>
      </p:sp>
      <p:pic>
        <p:nvPicPr>
          <p:cNvPr id="7" name="Picture 5" descr="Academy-of-Nutrition-and-Dietetics.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23"/>
          <p:cNvSpPr>
            <a:spLocks noGrp="1"/>
          </p:cNvSpPr>
          <p:nvPr>
            <p:ph type="body" sz="quarter" idx="12"/>
          </p:nvPr>
        </p:nvSpPr>
        <p:spPr>
          <a:xfrm>
            <a:off x="457200" y="25908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9" name="Text Placeholder 11"/>
          <p:cNvSpPr>
            <a:spLocks noGrp="1"/>
          </p:cNvSpPr>
          <p:nvPr>
            <p:ph type="body" sz="quarter" idx="13"/>
          </p:nvPr>
        </p:nvSpPr>
        <p:spPr>
          <a:xfrm>
            <a:off x="457200" y="1676400"/>
            <a:ext cx="4876800" cy="609600"/>
          </a:xfrm>
          <a:prstGeom prst="rect">
            <a:avLst/>
          </a:prstGeom>
        </p:spPr>
        <p:txBody>
          <a:bodyPr/>
          <a:lstStyle>
            <a:lvl1pPr>
              <a:defRPr sz="3600" b="0" i="0"/>
            </a:lvl1pPr>
          </a:lstStyle>
          <a:p>
            <a:pPr lvl="0"/>
            <a:r>
              <a:rPr lang="en-US"/>
              <a:t>Click to edit Master text styles</a:t>
            </a:r>
          </a:p>
        </p:txBody>
      </p:sp>
    </p:spTree>
    <p:extLst>
      <p:ext uri="{BB962C8B-B14F-4D97-AF65-F5344CB8AC3E}">
        <p14:creationId xmlns:p14="http://schemas.microsoft.com/office/powerpoint/2010/main" val="10180415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General Tit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457200" y="2362200"/>
            <a:ext cx="8077200" cy="685800"/>
          </a:xfrm>
        </p:spPr>
        <p:txBody>
          <a:bodyPr/>
          <a:lstStyle>
            <a:lvl1pPr algn="ctr">
              <a:defRPr sz="3600">
                <a:solidFill>
                  <a:srgbClr val="39683E"/>
                </a:solidFill>
              </a:defRPr>
            </a:lvl1pPr>
          </a:lstStyle>
          <a:p>
            <a:pPr lvl="0"/>
            <a:r>
              <a:rPr lang="en-US" dirty="0"/>
              <a:t>Click to edit Master text styles</a:t>
            </a:r>
          </a:p>
        </p:txBody>
      </p:sp>
      <p:sp>
        <p:nvSpPr>
          <p:cNvPr id="8" name="Text Placeholder 7"/>
          <p:cNvSpPr>
            <a:spLocks noGrp="1"/>
          </p:cNvSpPr>
          <p:nvPr>
            <p:ph type="body" sz="quarter" idx="13"/>
          </p:nvPr>
        </p:nvSpPr>
        <p:spPr>
          <a:xfrm>
            <a:off x="457200" y="3429000"/>
            <a:ext cx="8077200" cy="609600"/>
          </a:xfrm>
        </p:spPr>
        <p:txBody>
          <a:bodyPr/>
          <a:lstStyle>
            <a:lvl1pPr algn="ctr">
              <a:defRPr>
                <a:solidFill>
                  <a:srgbClr val="717171"/>
                </a:solidFill>
              </a:defRPr>
            </a:lvl1pPr>
          </a:lstStyle>
          <a:p>
            <a:pPr lvl="0"/>
            <a:r>
              <a:rPr lang="en-US" dirty="0"/>
              <a:t>Click to edit Master text styles</a:t>
            </a:r>
          </a:p>
        </p:txBody>
      </p:sp>
      <p:sp>
        <p:nvSpPr>
          <p:cNvPr id="4" name="Date Placeholder 21"/>
          <p:cNvSpPr>
            <a:spLocks noGrp="1"/>
          </p:cNvSpPr>
          <p:nvPr>
            <p:ph type="dt" sz="half" idx="14"/>
          </p:nvPr>
        </p:nvSpPr>
        <p:spPr/>
        <p:txBody>
          <a:bodyPr/>
          <a:lstStyle>
            <a:lvl1pPr>
              <a:defRPr/>
            </a:lvl1pPr>
          </a:lstStyle>
          <a:p>
            <a:pPr>
              <a:defRPr/>
            </a:pPr>
            <a:endParaRPr lang="en-US"/>
          </a:p>
        </p:txBody>
      </p:sp>
      <p:sp>
        <p:nvSpPr>
          <p:cNvPr id="5" name="Slide Number Placeholder 23"/>
          <p:cNvSpPr>
            <a:spLocks noGrp="1"/>
          </p:cNvSpPr>
          <p:nvPr>
            <p:ph type="sldNum" sz="quarter" idx="15"/>
          </p:nvPr>
        </p:nvSpPr>
        <p:spPr/>
        <p:txBody>
          <a:bodyPr/>
          <a:lstStyle>
            <a:lvl1pPr>
              <a:defRPr/>
            </a:lvl1pPr>
          </a:lstStyle>
          <a:p>
            <a:pPr>
              <a:defRPr/>
            </a:pPr>
            <a:fld id="{6AF00DFE-6347-4AFA-9666-A9E418A4E76A}" type="slidenum">
              <a:rPr lang="en-US"/>
              <a:pPr>
                <a:defRPr/>
              </a:pPr>
              <a:t>‹#›</a:t>
            </a:fld>
            <a:endParaRPr lang="en-US" dirty="0"/>
          </a:p>
        </p:txBody>
      </p:sp>
    </p:spTree>
    <p:extLst>
      <p:ext uri="{BB962C8B-B14F-4D97-AF65-F5344CB8AC3E}">
        <p14:creationId xmlns:p14="http://schemas.microsoft.com/office/powerpoint/2010/main" val="18480961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3.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Date Placeholder 21"/>
          <p:cNvSpPr>
            <a:spLocks noGrp="1"/>
          </p:cNvSpPr>
          <p:nvPr>
            <p:ph type="dt" sz="half" idx="2"/>
          </p:nvPr>
        </p:nvSpPr>
        <p:spPr>
          <a:xfrm>
            <a:off x="228600" y="6477000"/>
            <a:ext cx="2133600" cy="228600"/>
          </a:xfrm>
          <a:prstGeom prst="rect">
            <a:avLst/>
          </a:prstGeom>
        </p:spPr>
        <p:txBody>
          <a:bodyPr vert="horz" lIns="91440" tIns="45720" rIns="91440" bIns="45720" rtlCol="0" anchor="ctr"/>
          <a:lstStyle>
            <a:lvl1pPr algn="l" fontAlgn="auto">
              <a:spcBef>
                <a:spcPts val="0"/>
              </a:spcBef>
              <a:spcAft>
                <a:spcPts val="0"/>
              </a:spcAft>
              <a:defRPr sz="1200">
                <a:solidFill>
                  <a:srgbClr val="717171"/>
                </a:solidFill>
                <a:latin typeface="Tahoma" pitchFamily="34" charset="0"/>
                <a:cs typeface="Tahoma" pitchFamily="34" charset="0"/>
              </a:defRPr>
            </a:lvl1pPr>
          </a:lstStyle>
          <a:p>
            <a:pPr>
              <a:defRPr/>
            </a:pPr>
            <a:endParaRPr lang="en-US"/>
          </a:p>
        </p:txBody>
      </p:sp>
      <p:sp>
        <p:nvSpPr>
          <p:cNvPr id="24" name="Slide Number Placeholder 23"/>
          <p:cNvSpPr>
            <a:spLocks noGrp="1"/>
          </p:cNvSpPr>
          <p:nvPr>
            <p:ph type="sldNum" sz="quarter" idx="4"/>
          </p:nvPr>
        </p:nvSpPr>
        <p:spPr>
          <a:xfrm>
            <a:off x="6781800" y="6477000"/>
            <a:ext cx="2133600" cy="228600"/>
          </a:xfrm>
          <a:prstGeom prst="rect">
            <a:avLst/>
          </a:prstGeom>
        </p:spPr>
        <p:txBody>
          <a:bodyPr vert="horz" lIns="91440" tIns="45720" rIns="91440" bIns="45720" rtlCol="0" anchor="ctr"/>
          <a:lstStyle>
            <a:lvl1pPr algn="r" fontAlgn="auto">
              <a:spcBef>
                <a:spcPts val="0"/>
              </a:spcBef>
              <a:spcAft>
                <a:spcPts val="0"/>
              </a:spcAft>
              <a:defRPr sz="1200">
                <a:solidFill>
                  <a:srgbClr val="717171"/>
                </a:solidFill>
                <a:latin typeface="Tahoma" pitchFamily="34" charset="0"/>
                <a:cs typeface="Tahoma" pitchFamily="34" charset="0"/>
              </a:defRPr>
            </a:lvl1pPr>
          </a:lstStyle>
          <a:p>
            <a:pPr>
              <a:defRPr/>
            </a:pPr>
            <a:fld id="{4DD1C057-734C-4D68-9A3A-B70F7DF16538}" type="slidenum">
              <a:rPr lang="en-US"/>
              <a:pPr>
                <a:defRPr/>
              </a:pPr>
              <a:t>‹#›</a:t>
            </a:fld>
            <a:endParaRPr lang="en-US" dirty="0"/>
          </a:p>
        </p:txBody>
      </p:sp>
      <p:sp>
        <p:nvSpPr>
          <p:cNvPr id="2052" name="Text Placeholder 2"/>
          <p:cNvSpPr>
            <a:spLocks noGrp="1"/>
          </p:cNvSpPr>
          <p:nvPr>
            <p:ph type="body" idx="1"/>
          </p:nvPr>
        </p:nvSpPr>
        <p:spPr bwMode="auto">
          <a:xfrm>
            <a:off x="304800" y="1143000"/>
            <a:ext cx="85344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First Level</a:t>
            </a:r>
          </a:p>
          <a:p>
            <a:pPr lvl="1"/>
            <a:r>
              <a:rPr lang="en-US" altLang="en-US"/>
              <a:t>Second level</a:t>
            </a:r>
          </a:p>
          <a:p>
            <a:pPr lvl="2"/>
            <a:r>
              <a:rPr lang="en-US" altLang="en-US"/>
              <a:t>Third level</a:t>
            </a:r>
          </a:p>
          <a:p>
            <a:pPr lvl="3"/>
            <a:r>
              <a:rPr lang="en-US" altLang="en-US"/>
              <a:t>Fourth level</a:t>
            </a:r>
          </a:p>
        </p:txBody>
      </p:sp>
      <p:sp>
        <p:nvSpPr>
          <p:cNvPr id="2053" name="Line 7"/>
          <p:cNvSpPr>
            <a:spLocks noChangeShapeType="1"/>
          </p:cNvSpPr>
          <p:nvPr/>
        </p:nvSpPr>
        <p:spPr bwMode="auto">
          <a:xfrm>
            <a:off x="304800" y="6477000"/>
            <a:ext cx="8534400" cy="0"/>
          </a:xfrm>
          <a:prstGeom prst="line">
            <a:avLst/>
          </a:prstGeom>
          <a:noFill/>
          <a:ln w="12700">
            <a:solidFill>
              <a:srgbClr val="80808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2054" name="Line 8"/>
          <p:cNvSpPr>
            <a:spLocks noChangeShapeType="1"/>
          </p:cNvSpPr>
          <p:nvPr/>
        </p:nvSpPr>
        <p:spPr bwMode="auto">
          <a:xfrm>
            <a:off x="304800" y="838200"/>
            <a:ext cx="8504238" cy="0"/>
          </a:xfrm>
          <a:prstGeom prst="line">
            <a:avLst/>
          </a:prstGeom>
          <a:noFill/>
          <a:ln w="28575">
            <a:solidFill>
              <a:srgbClr val="065901"/>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pitchFamily="34" charset="0"/>
              <a:cs typeface="Arial" pitchFamily="34" charset="0"/>
            </a:endParaRPr>
          </a:p>
        </p:txBody>
      </p:sp>
      <p:sp>
        <p:nvSpPr>
          <p:cNvPr id="2055" name="Title Placeholder 20"/>
          <p:cNvSpPr>
            <a:spLocks noGrp="1"/>
          </p:cNvSpPr>
          <p:nvPr>
            <p:ph type="title"/>
          </p:nvPr>
        </p:nvSpPr>
        <p:spPr bwMode="auto">
          <a:xfrm>
            <a:off x="228600" y="350838"/>
            <a:ext cx="5867400" cy="563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pic>
        <p:nvPicPr>
          <p:cNvPr id="2056" name="Picture 8" descr="Academy-of-Nutrition-and-Dietetics.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934200" y="152400"/>
            <a:ext cx="179387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44575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5" r:id="rId13"/>
  </p:sldLayoutIdLst>
  <p:hf sldNum="0" hdr="0" ftr="0"/>
  <p:txStyles>
    <p:titleStyle>
      <a:lvl1pPr algn="l" rtl="0" eaLnBrk="0" fontAlgn="base" hangingPunct="0">
        <a:spcBef>
          <a:spcPct val="0"/>
        </a:spcBef>
        <a:spcAft>
          <a:spcPct val="0"/>
        </a:spcAft>
        <a:defRPr sz="3000" kern="1200">
          <a:solidFill>
            <a:srgbClr val="39683E"/>
          </a:solidFill>
          <a:latin typeface="Tahoma" pitchFamily="34" charset="0"/>
          <a:ea typeface="+mj-ea"/>
          <a:cs typeface="Tahoma" pitchFamily="34" charset="0"/>
        </a:defRPr>
      </a:lvl1pPr>
      <a:lvl2pPr algn="l" rtl="0" eaLnBrk="0" fontAlgn="base" hangingPunct="0">
        <a:spcBef>
          <a:spcPct val="0"/>
        </a:spcBef>
        <a:spcAft>
          <a:spcPct val="0"/>
        </a:spcAft>
        <a:defRPr sz="3000">
          <a:solidFill>
            <a:srgbClr val="39683E"/>
          </a:solidFill>
          <a:latin typeface="Tahoma" pitchFamily="34" charset="0"/>
          <a:cs typeface="Tahoma" pitchFamily="34" charset="0"/>
        </a:defRPr>
      </a:lvl2pPr>
      <a:lvl3pPr algn="l" rtl="0" eaLnBrk="0" fontAlgn="base" hangingPunct="0">
        <a:spcBef>
          <a:spcPct val="0"/>
        </a:spcBef>
        <a:spcAft>
          <a:spcPct val="0"/>
        </a:spcAft>
        <a:defRPr sz="3000">
          <a:solidFill>
            <a:srgbClr val="39683E"/>
          </a:solidFill>
          <a:latin typeface="Tahoma" pitchFamily="34" charset="0"/>
          <a:cs typeface="Tahoma" pitchFamily="34" charset="0"/>
        </a:defRPr>
      </a:lvl3pPr>
      <a:lvl4pPr algn="l" rtl="0" eaLnBrk="0" fontAlgn="base" hangingPunct="0">
        <a:spcBef>
          <a:spcPct val="0"/>
        </a:spcBef>
        <a:spcAft>
          <a:spcPct val="0"/>
        </a:spcAft>
        <a:defRPr sz="3000">
          <a:solidFill>
            <a:srgbClr val="39683E"/>
          </a:solidFill>
          <a:latin typeface="Tahoma" pitchFamily="34" charset="0"/>
          <a:cs typeface="Tahoma" pitchFamily="34" charset="0"/>
        </a:defRPr>
      </a:lvl4pPr>
      <a:lvl5pPr algn="l" rtl="0" eaLnBrk="0" fontAlgn="base" hangingPunct="0">
        <a:spcBef>
          <a:spcPct val="0"/>
        </a:spcBef>
        <a:spcAft>
          <a:spcPct val="0"/>
        </a:spcAft>
        <a:defRPr sz="3000">
          <a:solidFill>
            <a:srgbClr val="39683E"/>
          </a:solidFill>
          <a:latin typeface="Tahoma" pitchFamily="34" charset="0"/>
          <a:cs typeface="Tahoma" pitchFamily="34" charset="0"/>
        </a:defRPr>
      </a:lvl5pPr>
      <a:lvl6pPr marL="457200" algn="l" rtl="0" fontAlgn="base">
        <a:spcBef>
          <a:spcPct val="0"/>
        </a:spcBef>
        <a:spcAft>
          <a:spcPct val="0"/>
        </a:spcAft>
        <a:defRPr sz="3800" b="1">
          <a:solidFill>
            <a:srgbClr val="39683E"/>
          </a:solidFill>
          <a:latin typeface="Myriad Pro" pitchFamily="34" charset="0"/>
        </a:defRPr>
      </a:lvl6pPr>
      <a:lvl7pPr marL="914400" algn="l" rtl="0" fontAlgn="base">
        <a:spcBef>
          <a:spcPct val="0"/>
        </a:spcBef>
        <a:spcAft>
          <a:spcPct val="0"/>
        </a:spcAft>
        <a:defRPr sz="3800" b="1">
          <a:solidFill>
            <a:srgbClr val="39683E"/>
          </a:solidFill>
          <a:latin typeface="Myriad Pro" pitchFamily="34" charset="0"/>
        </a:defRPr>
      </a:lvl7pPr>
      <a:lvl8pPr marL="1371600" algn="l" rtl="0" fontAlgn="base">
        <a:spcBef>
          <a:spcPct val="0"/>
        </a:spcBef>
        <a:spcAft>
          <a:spcPct val="0"/>
        </a:spcAft>
        <a:defRPr sz="3800" b="1">
          <a:solidFill>
            <a:srgbClr val="39683E"/>
          </a:solidFill>
          <a:latin typeface="Myriad Pro" pitchFamily="34" charset="0"/>
        </a:defRPr>
      </a:lvl8pPr>
      <a:lvl9pPr marL="1828800" algn="l" rtl="0" fontAlgn="base">
        <a:spcBef>
          <a:spcPct val="0"/>
        </a:spcBef>
        <a:spcAft>
          <a:spcPct val="0"/>
        </a:spcAft>
        <a:defRPr sz="3800" b="1">
          <a:solidFill>
            <a:srgbClr val="39683E"/>
          </a:solidFill>
          <a:latin typeface="Myriad Pro" pitchFamily="34" charset="0"/>
        </a:defRPr>
      </a:lvl9pPr>
    </p:titleStyle>
    <p:bodyStyle>
      <a:lvl1pPr marL="342900" indent="-342900" algn="l" rtl="0" eaLnBrk="0" fontAlgn="base" hangingPunct="0">
        <a:spcBef>
          <a:spcPct val="0"/>
        </a:spcBef>
        <a:spcAft>
          <a:spcPct val="0"/>
        </a:spcAft>
        <a:buFont typeface="Arial" pitchFamily="34" charset="0"/>
        <a:defRPr sz="3200" kern="1200">
          <a:solidFill>
            <a:srgbClr val="39683E"/>
          </a:solidFill>
          <a:latin typeface="Tahoma" pitchFamily="34" charset="0"/>
          <a:ea typeface="+mn-ea"/>
          <a:cs typeface="Tahoma" pitchFamily="34" charset="0"/>
        </a:defRPr>
      </a:lvl1pPr>
      <a:lvl2pPr marL="801688" indent="-344488" algn="l" rtl="0" eaLnBrk="0" fontAlgn="base" hangingPunct="0">
        <a:spcBef>
          <a:spcPct val="0"/>
        </a:spcBef>
        <a:spcAft>
          <a:spcPct val="0"/>
        </a:spcAft>
        <a:buFont typeface="Arial" pitchFamily="34" charset="0"/>
        <a:buChar char="•"/>
        <a:defRPr sz="2800" kern="1200">
          <a:solidFill>
            <a:srgbClr val="717171"/>
          </a:solidFill>
          <a:latin typeface="Tahoma" pitchFamily="34" charset="0"/>
          <a:ea typeface="+mn-ea"/>
          <a:cs typeface="Tahoma" pitchFamily="34" charset="0"/>
        </a:defRPr>
      </a:lvl2pPr>
      <a:lvl3pPr marL="1258888" indent="-344488" algn="l" rtl="0" eaLnBrk="0" fontAlgn="base" hangingPunct="0">
        <a:spcBef>
          <a:spcPct val="0"/>
        </a:spcBef>
        <a:spcAft>
          <a:spcPct val="0"/>
        </a:spcAft>
        <a:buSzPct val="90000"/>
        <a:buFont typeface="Calibri" pitchFamily="34" charset="0"/>
        <a:buChar char="–"/>
        <a:defRPr sz="2400" kern="1200">
          <a:solidFill>
            <a:srgbClr val="39683E"/>
          </a:solidFill>
          <a:latin typeface="Tahoma" pitchFamily="34" charset="0"/>
          <a:ea typeface="+mn-ea"/>
          <a:cs typeface="Tahoma" pitchFamily="34" charset="0"/>
        </a:defRPr>
      </a:lvl3pPr>
      <a:lvl4pPr marL="1539875" indent="-168275" algn="l" rtl="0" eaLnBrk="0" fontAlgn="base" hangingPunct="0">
        <a:spcBef>
          <a:spcPct val="0"/>
        </a:spcBef>
        <a:spcAft>
          <a:spcPct val="0"/>
        </a:spcAft>
        <a:buFont typeface="Arial" pitchFamily="34" charset="0"/>
        <a:buChar char="•"/>
        <a:defRPr sz="2000" kern="1200">
          <a:solidFill>
            <a:srgbClr val="717171"/>
          </a:solidFill>
          <a:latin typeface="Tahoma" pitchFamily="34" charset="0"/>
          <a:ea typeface="+mn-ea"/>
          <a:cs typeface="Tahoma"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Date Placeholder 21"/>
          <p:cNvSpPr>
            <a:spLocks noGrp="1"/>
          </p:cNvSpPr>
          <p:nvPr>
            <p:ph type="dt" sz="half" idx="2"/>
          </p:nvPr>
        </p:nvSpPr>
        <p:spPr>
          <a:xfrm>
            <a:off x="228600" y="6477000"/>
            <a:ext cx="2133600" cy="228600"/>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Tahoma" pitchFamily="34" charset="0"/>
                <a:cs typeface="Tahoma" pitchFamily="34" charset="0"/>
              </a:defRPr>
            </a:lvl1pPr>
          </a:lstStyle>
          <a:p>
            <a:pPr>
              <a:defRPr/>
            </a:pPr>
            <a:endParaRPr lang="en-US">
              <a:solidFill>
                <a:prstClr val="black">
                  <a:tint val="75000"/>
                </a:prstClr>
              </a:solidFill>
            </a:endParaRPr>
          </a:p>
        </p:txBody>
      </p:sp>
    </p:spTree>
    <p:extLst>
      <p:ext uri="{BB962C8B-B14F-4D97-AF65-F5344CB8AC3E}">
        <p14:creationId xmlns:p14="http://schemas.microsoft.com/office/powerpoint/2010/main" val="286461569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p:txStyles>
    <p:titleStyle>
      <a:lvl1pPr algn="l" rtl="0" eaLnBrk="0" fontAlgn="base" hangingPunct="0">
        <a:spcBef>
          <a:spcPct val="0"/>
        </a:spcBef>
        <a:spcAft>
          <a:spcPct val="0"/>
        </a:spcAft>
        <a:defRPr sz="3000" kern="1200">
          <a:solidFill>
            <a:srgbClr val="39683E"/>
          </a:solidFill>
          <a:latin typeface="Tahoma" pitchFamily="34" charset="0"/>
          <a:ea typeface="+mj-ea"/>
          <a:cs typeface="Tahoma" pitchFamily="34" charset="0"/>
        </a:defRPr>
      </a:lvl1pPr>
      <a:lvl2pPr algn="l" rtl="0" eaLnBrk="0" fontAlgn="base" hangingPunct="0">
        <a:spcBef>
          <a:spcPct val="0"/>
        </a:spcBef>
        <a:spcAft>
          <a:spcPct val="0"/>
        </a:spcAft>
        <a:defRPr sz="3000">
          <a:solidFill>
            <a:srgbClr val="39683E"/>
          </a:solidFill>
          <a:latin typeface="Tahoma" pitchFamily="34" charset="0"/>
          <a:cs typeface="Tahoma" pitchFamily="34" charset="0"/>
        </a:defRPr>
      </a:lvl2pPr>
      <a:lvl3pPr algn="l" rtl="0" eaLnBrk="0" fontAlgn="base" hangingPunct="0">
        <a:spcBef>
          <a:spcPct val="0"/>
        </a:spcBef>
        <a:spcAft>
          <a:spcPct val="0"/>
        </a:spcAft>
        <a:defRPr sz="3000">
          <a:solidFill>
            <a:srgbClr val="39683E"/>
          </a:solidFill>
          <a:latin typeface="Tahoma" pitchFamily="34" charset="0"/>
          <a:cs typeface="Tahoma" pitchFamily="34" charset="0"/>
        </a:defRPr>
      </a:lvl3pPr>
      <a:lvl4pPr algn="l" rtl="0" eaLnBrk="0" fontAlgn="base" hangingPunct="0">
        <a:spcBef>
          <a:spcPct val="0"/>
        </a:spcBef>
        <a:spcAft>
          <a:spcPct val="0"/>
        </a:spcAft>
        <a:defRPr sz="3000">
          <a:solidFill>
            <a:srgbClr val="39683E"/>
          </a:solidFill>
          <a:latin typeface="Tahoma" pitchFamily="34" charset="0"/>
          <a:cs typeface="Tahoma" pitchFamily="34" charset="0"/>
        </a:defRPr>
      </a:lvl4pPr>
      <a:lvl5pPr algn="l" rtl="0" eaLnBrk="0" fontAlgn="base" hangingPunct="0">
        <a:spcBef>
          <a:spcPct val="0"/>
        </a:spcBef>
        <a:spcAft>
          <a:spcPct val="0"/>
        </a:spcAft>
        <a:defRPr sz="3000">
          <a:solidFill>
            <a:srgbClr val="39683E"/>
          </a:solidFill>
          <a:latin typeface="Tahoma" pitchFamily="34" charset="0"/>
          <a:cs typeface="Tahoma" pitchFamily="34" charset="0"/>
        </a:defRPr>
      </a:lvl5pPr>
      <a:lvl6pPr marL="457200" algn="l" rtl="0" eaLnBrk="1" fontAlgn="base" hangingPunct="1">
        <a:spcBef>
          <a:spcPct val="0"/>
        </a:spcBef>
        <a:spcAft>
          <a:spcPct val="0"/>
        </a:spcAft>
        <a:defRPr sz="3800" b="1">
          <a:solidFill>
            <a:srgbClr val="39683E"/>
          </a:solidFill>
          <a:latin typeface="Myriad Pro" pitchFamily="34" charset="0"/>
        </a:defRPr>
      </a:lvl6pPr>
      <a:lvl7pPr marL="914400" algn="l" rtl="0" eaLnBrk="1" fontAlgn="base" hangingPunct="1">
        <a:spcBef>
          <a:spcPct val="0"/>
        </a:spcBef>
        <a:spcAft>
          <a:spcPct val="0"/>
        </a:spcAft>
        <a:defRPr sz="3800" b="1">
          <a:solidFill>
            <a:srgbClr val="39683E"/>
          </a:solidFill>
          <a:latin typeface="Myriad Pro" pitchFamily="34" charset="0"/>
        </a:defRPr>
      </a:lvl7pPr>
      <a:lvl8pPr marL="1371600" algn="l" rtl="0" eaLnBrk="1" fontAlgn="base" hangingPunct="1">
        <a:spcBef>
          <a:spcPct val="0"/>
        </a:spcBef>
        <a:spcAft>
          <a:spcPct val="0"/>
        </a:spcAft>
        <a:defRPr sz="3800" b="1">
          <a:solidFill>
            <a:srgbClr val="39683E"/>
          </a:solidFill>
          <a:latin typeface="Myriad Pro" pitchFamily="34" charset="0"/>
        </a:defRPr>
      </a:lvl8pPr>
      <a:lvl9pPr marL="1828800" algn="l" rtl="0" eaLnBrk="1" fontAlgn="base" hangingPunct="1">
        <a:spcBef>
          <a:spcPct val="0"/>
        </a:spcBef>
        <a:spcAft>
          <a:spcPct val="0"/>
        </a:spcAft>
        <a:defRPr sz="3800" b="1">
          <a:solidFill>
            <a:srgbClr val="39683E"/>
          </a:solidFill>
          <a:latin typeface="Myriad Pro" pitchFamily="34" charset="0"/>
        </a:defRPr>
      </a:lvl9pPr>
    </p:titleStyle>
    <p:bodyStyle>
      <a:lvl1pPr marL="342900" indent="-342900" algn="l" rtl="0" eaLnBrk="0" fontAlgn="base" hangingPunct="0">
        <a:spcBef>
          <a:spcPct val="0"/>
        </a:spcBef>
        <a:spcAft>
          <a:spcPct val="0"/>
        </a:spcAft>
        <a:buFont typeface="Arial" pitchFamily="34" charset="0"/>
        <a:defRPr sz="3200" kern="1200">
          <a:solidFill>
            <a:srgbClr val="39683E"/>
          </a:solidFill>
          <a:latin typeface="Tahoma" pitchFamily="34" charset="0"/>
          <a:ea typeface="+mn-ea"/>
          <a:cs typeface="Tahoma" pitchFamily="34" charset="0"/>
        </a:defRPr>
      </a:lvl1pPr>
      <a:lvl2pPr marL="801688" indent="-344488" algn="l" rtl="0" eaLnBrk="0" fontAlgn="base" hangingPunct="0">
        <a:spcBef>
          <a:spcPct val="0"/>
        </a:spcBef>
        <a:spcAft>
          <a:spcPct val="0"/>
        </a:spcAft>
        <a:buFont typeface="Arial" pitchFamily="34" charset="0"/>
        <a:buChar char="•"/>
        <a:defRPr sz="2800" kern="1200">
          <a:solidFill>
            <a:srgbClr val="969696"/>
          </a:solidFill>
          <a:latin typeface="Tahoma" pitchFamily="34" charset="0"/>
          <a:ea typeface="+mn-ea"/>
          <a:cs typeface="Tahoma" pitchFamily="34" charset="0"/>
        </a:defRPr>
      </a:lvl2pPr>
      <a:lvl3pPr marL="1258888" indent="-344488" algn="l" rtl="0" eaLnBrk="0" fontAlgn="base" hangingPunct="0">
        <a:spcBef>
          <a:spcPct val="0"/>
        </a:spcBef>
        <a:spcAft>
          <a:spcPct val="0"/>
        </a:spcAft>
        <a:buSzPct val="90000"/>
        <a:buFont typeface="Calibri" pitchFamily="34" charset="0"/>
        <a:buChar char="–"/>
        <a:defRPr sz="2400" kern="1200">
          <a:solidFill>
            <a:srgbClr val="39683E"/>
          </a:solidFill>
          <a:latin typeface="Tahoma" pitchFamily="34" charset="0"/>
          <a:ea typeface="+mn-ea"/>
          <a:cs typeface="Tahoma" pitchFamily="34" charset="0"/>
        </a:defRPr>
      </a:lvl3pPr>
      <a:lvl4pPr marL="1539875" indent="-168275" algn="l" rtl="0" eaLnBrk="0" fontAlgn="base" hangingPunct="0">
        <a:spcBef>
          <a:spcPct val="0"/>
        </a:spcBef>
        <a:spcAft>
          <a:spcPct val="0"/>
        </a:spcAft>
        <a:buFont typeface="Arial" pitchFamily="34" charset="0"/>
        <a:buChar char="•"/>
        <a:defRPr sz="2000" kern="1200">
          <a:solidFill>
            <a:srgbClr val="969696"/>
          </a:solidFill>
          <a:latin typeface="Tahoma" pitchFamily="34" charset="0"/>
          <a:ea typeface="+mn-ea"/>
          <a:cs typeface="Tahoma" pitchFamily="34" charset="0"/>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pPr>
              <a:defRPr/>
            </a:pPr>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pPr>
              <a:defRPr/>
            </a:pPr>
            <a:fld id="{4DD1C057-734C-4D68-9A3A-B70F7DF16538}" type="slidenum">
              <a:rPr lang="en-US" smtClean="0"/>
              <a:pPr>
                <a:defRPr/>
              </a:pPr>
              <a:t>‹#›</a:t>
            </a:fld>
            <a:endParaRPr lang="en-US" dirty="0"/>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202790766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Lst>
  <p:hf sldNum="0" hdr="0" ftr="0"/>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4.tiff"/><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3" Type="http://schemas.openxmlformats.org/officeDocument/2006/relationships/hyperlink" Target="https://www.bls.gov/oes/current/oes292051.htm" TargetMode="External"/><Relationship Id="rId2" Type="http://schemas.openxmlformats.org/officeDocument/2006/relationships/hyperlink" Target="https://www.bls.gov/oes/current/oes291031.htm" TargetMode="External"/><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hyperlink" Target="http://www.eatrightpro.org/resources/practice/getting-paid" TargetMode="Externa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hyperlink" Target="http://www.medicalbillingandcoding.org/medical-billing-coding/" TargetMode="Externa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hyperlink" Target="https://www.eatrightpro.org/~/media/eatrightpro%20files/practice/getting%20paid/icd10cmcodesforrdns.ashx" TargetMode="Externa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3142" y="1600200"/>
            <a:ext cx="6172200" cy="3200400"/>
          </a:xfrm>
        </p:spPr>
        <p:txBody>
          <a:bodyPr/>
          <a:lstStyle/>
          <a:p>
            <a:r>
              <a:rPr lang="en-US" dirty="0"/>
              <a:t>M3: Getting paid</a:t>
            </a:r>
          </a:p>
        </p:txBody>
      </p:sp>
      <p:sp>
        <p:nvSpPr>
          <p:cNvPr id="3" name="Subtitle 2"/>
          <p:cNvSpPr>
            <a:spLocks noGrp="1"/>
          </p:cNvSpPr>
          <p:nvPr>
            <p:ph type="subTitle" idx="1"/>
          </p:nvPr>
        </p:nvSpPr>
        <p:spPr>
          <a:xfrm>
            <a:off x="1661284" y="5979197"/>
            <a:ext cx="6415916" cy="742279"/>
          </a:xfrm>
        </p:spPr>
        <p:txBody>
          <a:bodyPr/>
          <a:lstStyle/>
          <a:p>
            <a:r>
              <a:rPr lang="en-US" dirty="0"/>
              <a:t>Presentations</a:t>
            </a:r>
            <a:r>
              <a:rPr lang="en-US"/>
              <a:t>, Empowerment and Billing</a:t>
            </a:r>
            <a:endParaRPr lang="en-US" dirty="0"/>
          </a:p>
        </p:txBody>
      </p:sp>
    </p:spTree>
    <p:extLst>
      <p:ext uri="{BB962C8B-B14F-4D97-AF65-F5344CB8AC3E}">
        <p14:creationId xmlns:p14="http://schemas.microsoft.com/office/powerpoint/2010/main" val="2789771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836815"/>
          </a:xfrm>
        </p:spPr>
        <p:txBody>
          <a:bodyPr/>
          <a:lstStyle/>
          <a:p>
            <a:r>
              <a:rPr lang="en-US" dirty="0"/>
              <a:t>Objectives </a:t>
            </a:r>
            <a:r>
              <a:rPr lang="en-US"/>
              <a:t>and Agenda</a:t>
            </a:r>
          </a:p>
        </p:txBody>
      </p:sp>
      <p:sp>
        <p:nvSpPr>
          <p:cNvPr id="3" name="Content Placeholder 2"/>
          <p:cNvSpPr>
            <a:spLocks noGrp="1"/>
          </p:cNvSpPr>
          <p:nvPr>
            <p:ph idx="1"/>
          </p:nvPr>
        </p:nvSpPr>
        <p:spPr>
          <a:xfrm>
            <a:off x="990600" y="1219200"/>
            <a:ext cx="7924800" cy="5334000"/>
          </a:xfrm>
        </p:spPr>
        <p:txBody>
          <a:bodyPr>
            <a:normAutofit/>
          </a:bodyPr>
          <a:lstStyle/>
          <a:p>
            <a:pPr marL="0" lvl="0" indent="0">
              <a:buNone/>
            </a:pPr>
            <a:r>
              <a:rPr lang="en-US" sz="1600" b="1" dirty="0"/>
              <a:t>Objectives: </a:t>
            </a:r>
          </a:p>
          <a:p>
            <a:r>
              <a:rPr lang="en-US" sz="1600" dirty="0"/>
              <a:t>Practice delivering engaging presentations and providing constructive feedback</a:t>
            </a:r>
          </a:p>
          <a:p>
            <a:r>
              <a:rPr lang="en-US" sz="1600" dirty="0"/>
              <a:t>Study content related to coding and billing of dietetics/nutrition services to obtain reimbursement for services from public or private insurers</a:t>
            </a:r>
          </a:p>
          <a:p>
            <a:pPr lvl="0"/>
            <a:r>
              <a:rPr lang="en-US" sz="1600" dirty="0"/>
              <a:t>Describe methods nutrition professionals may use in the future to help expand employment opportunities in dietetics, improve primary medical care, and reduce US health care costs </a:t>
            </a:r>
            <a:br>
              <a:rPr lang="en-US" sz="1600" dirty="0"/>
            </a:br>
            <a:endParaRPr lang="en-US" sz="1600" dirty="0"/>
          </a:p>
          <a:p>
            <a:pPr marL="0" lvl="0" indent="0">
              <a:buNone/>
            </a:pPr>
            <a:r>
              <a:rPr lang="en-US" sz="1600" b="1" dirty="0"/>
              <a:t>Agenda:</a:t>
            </a:r>
          </a:p>
          <a:p>
            <a:r>
              <a:rPr lang="en-US" sz="1600" dirty="0"/>
              <a:t>Deliver resource presentations</a:t>
            </a:r>
          </a:p>
          <a:p>
            <a:r>
              <a:rPr lang="en-US" sz="1600" dirty="0"/>
              <a:t>Re-Cap/Questions</a:t>
            </a:r>
          </a:p>
          <a:p>
            <a:r>
              <a:rPr lang="en-US" sz="1600" dirty="0"/>
              <a:t>Review and practice the empowerment approach</a:t>
            </a:r>
          </a:p>
          <a:p>
            <a:pPr lvl="0"/>
            <a:r>
              <a:rPr lang="en-US" sz="1600" dirty="0"/>
              <a:t>Study content related to coding and billing of dietetics/nutrition services to obtain reimbursement for services from public or private insurers</a:t>
            </a:r>
          </a:p>
          <a:p>
            <a:pPr lvl="0"/>
            <a:r>
              <a:rPr lang="en-US" sz="1600" dirty="0"/>
              <a:t>Practice using nutrition screening questionnaires (time permitting)</a:t>
            </a:r>
          </a:p>
          <a:p>
            <a:pPr lvl="0"/>
            <a:r>
              <a:rPr lang="en-US" sz="1600" dirty="0"/>
              <a:t>Write a one-minute essay</a:t>
            </a:r>
          </a:p>
          <a:p>
            <a:endParaRPr lang="en-US" dirty="0"/>
          </a:p>
          <a:p>
            <a:endParaRPr lang="en-US" dirty="0"/>
          </a:p>
          <a:p>
            <a:endParaRPr lang="en-US" dirty="0"/>
          </a:p>
        </p:txBody>
      </p:sp>
    </p:spTree>
    <p:extLst>
      <p:ext uri="{BB962C8B-B14F-4D97-AF65-F5344CB8AC3E}">
        <p14:creationId xmlns:p14="http://schemas.microsoft.com/office/powerpoint/2010/main" val="1886086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938758" y="1371600"/>
            <a:ext cx="5309642" cy="5105400"/>
          </a:xfrm>
        </p:spPr>
        <p:txBody>
          <a:bodyPr/>
          <a:lstStyle/>
          <a:p>
            <a:r>
              <a:rPr lang="en-US" sz="2400" dirty="0"/>
              <a:t>Nutrition in the news </a:t>
            </a:r>
          </a:p>
          <a:p>
            <a:endParaRPr lang="en-US" sz="2400" dirty="0"/>
          </a:p>
          <a:p>
            <a:pPr marL="0" indent="0" algn="ctr">
              <a:buNone/>
            </a:pPr>
            <a:endParaRPr lang="en-US" sz="2400" dirty="0"/>
          </a:p>
          <a:p>
            <a:r>
              <a:rPr lang="en-US" sz="2400" dirty="0"/>
              <a:t>Most frequent quiz feedback was something like: </a:t>
            </a:r>
          </a:p>
          <a:p>
            <a:endParaRPr lang="en-US" sz="2400" dirty="0"/>
          </a:p>
          <a:p>
            <a:pPr marL="0" indent="0" algn="ctr">
              <a:buNone/>
            </a:pPr>
            <a:r>
              <a:rPr lang="en-US" sz="2400" dirty="0">
                <a:solidFill>
                  <a:srgbClr val="00B050"/>
                </a:solidFill>
              </a:rPr>
              <a:t>Thorough answers that showed personal reflection and deep understanding.</a:t>
            </a:r>
          </a:p>
          <a:p>
            <a:pPr marL="0" indent="0" algn="ctr">
              <a:buNone/>
            </a:pPr>
            <a:endParaRPr lang="en-US" dirty="0"/>
          </a:p>
          <a:p>
            <a:pPr marL="0" indent="0" algn="ctr">
              <a:buNone/>
            </a:pPr>
            <a:endParaRPr lang="en-US" dirty="0"/>
          </a:p>
        </p:txBody>
      </p:sp>
      <p:pic>
        <p:nvPicPr>
          <p:cNvPr id="4" name="Picture 3"/>
          <p:cNvPicPr>
            <a:picLocks noChangeAspect="1"/>
          </p:cNvPicPr>
          <p:nvPr/>
        </p:nvPicPr>
        <p:blipFill>
          <a:blip r:embed="rId2"/>
          <a:stretch>
            <a:fillRect/>
          </a:stretch>
        </p:blipFill>
        <p:spPr>
          <a:xfrm>
            <a:off x="6553200" y="2057400"/>
            <a:ext cx="2058591" cy="2895600"/>
          </a:xfrm>
          <a:prstGeom prst="rect">
            <a:avLst/>
          </a:prstGeom>
          <a:ln w="28575"/>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441353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913015"/>
          </a:xfrm>
        </p:spPr>
        <p:txBody>
          <a:bodyPr/>
          <a:lstStyle/>
          <a:p>
            <a:r>
              <a:rPr lang="en-US" dirty="0"/>
              <a:t>Presentations</a:t>
            </a:r>
          </a:p>
        </p:txBody>
      </p:sp>
      <p:pic>
        <p:nvPicPr>
          <p:cNvPr id="5" name="Content Placeholder 4"/>
          <p:cNvPicPr>
            <a:picLocks noGrp="1" noChangeAspect="1"/>
          </p:cNvPicPr>
          <p:nvPr>
            <p:ph idx="1"/>
          </p:nvPr>
        </p:nvPicPr>
        <p:blipFill>
          <a:blip r:embed="rId2"/>
          <a:stretch>
            <a:fillRect/>
          </a:stretch>
        </p:blipFill>
        <p:spPr>
          <a:xfrm>
            <a:off x="1783829" y="1296955"/>
            <a:ext cx="5943600" cy="3962400"/>
          </a:xfrm>
          <a:prstGeom prst="rect">
            <a:avLst/>
          </a:prstGeom>
          <a:ln w="28575">
            <a:solidFill>
              <a:schemeClr val="tx1"/>
            </a:solidFill>
          </a:ln>
        </p:spPr>
      </p:pic>
      <p:sp>
        <p:nvSpPr>
          <p:cNvPr id="4" name="Date Placeholder 3"/>
          <p:cNvSpPr>
            <a:spLocks noGrp="1"/>
          </p:cNvSpPr>
          <p:nvPr>
            <p:ph type="dt" sz="half" idx="4294967295"/>
          </p:nvPr>
        </p:nvSpPr>
        <p:spPr>
          <a:xfrm>
            <a:off x="938758" y="6375679"/>
            <a:ext cx="1747292" cy="348462"/>
          </a:xfrm>
        </p:spPr>
        <p:txBody>
          <a:bodyPr/>
          <a:lstStyle/>
          <a:p>
            <a:fld id="{F6DC6765-8B6E-45D6-BA79-17DC51247CC7}" type="datetimeFigureOut">
              <a:rPr lang="en-US" smtClean="0"/>
              <a:t>5/5/2020</a:t>
            </a:fld>
            <a:endParaRPr lang="en-US"/>
          </a:p>
        </p:txBody>
      </p:sp>
      <p:sp>
        <p:nvSpPr>
          <p:cNvPr id="6" name="TextBox 5"/>
          <p:cNvSpPr txBox="1"/>
          <p:nvPr/>
        </p:nvSpPr>
        <p:spPr>
          <a:xfrm>
            <a:off x="1143000" y="5486400"/>
            <a:ext cx="6172200" cy="369332"/>
          </a:xfrm>
          <a:prstGeom prst="rect">
            <a:avLst/>
          </a:prstGeom>
          <a:noFill/>
        </p:spPr>
        <p:txBody>
          <a:bodyPr wrap="square" rtlCol="0">
            <a:spAutoFit/>
          </a:bodyPr>
          <a:lstStyle/>
          <a:p>
            <a:r>
              <a:rPr lang="en-US" dirty="0"/>
              <a:t>Need:  Timers and Evaluators</a:t>
            </a:r>
          </a:p>
        </p:txBody>
      </p:sp>
    </p:spTree>
    <p:extLst>
      <p:ext uri="{BB962C8B-B14F-4D97-AF65-F5344CB8AC3E}">
        <p14:creationId xmlns:p14="http://schemas.microsoft.com/office/powerpoint/2010/main" val="1347584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85800" y="2743200"/>
            <a:ext cx="8001000" cy="4267200"/>
          </a:xfrm>
        </p:spPr>
        <p:txBody>
          <a:bodyPr>
            <a:normAutofit/>
          </a:bodyPr>
          <a:lstStyle/>
          <a:p>
            <a:pPr lvl="0"/>
            <a:r>
              <a:rPr lang="en-US" sz="2400" dirty="0"/>
              <a:t>Giving inspiring presentations</a:t>
            </a:r>
          </a:p>
          <a:p>
            <a:pPr lvl="0"/>
            <a:r>
              <a:rPr lang="en-US" sz="2400" dirty="0"/>
              <a:t>Writing learning objectives</a:t>
            </a:r>
          </a:p>
          <a:p>
            <a:pPr lvl="0"/>
            <a:r>
              <a:rPr lang="en-US" sz="2400" dirty="0"/>
              <a:t>Planning education </a:t>
            </a:r>
          </a:p>
          <a:p>
            <a:pPr lvl="0"/>
            <a:r>
              <a:rPr lang="en-US" sz="2400" dirty="0"/>
              <a:t>Demonstrate introductions </a:t>
            </a:r>
          </a:p>
          <a:p>
            <a:pPr lvl="0"/>
            <a:r>
              <a:rPr lang="en-US" sz="2400" dirty="0"/>
              <a:t>Demonstrate handling tough questions in group settings </a:t>
            </a:r>
          </a:p>
          <a:p>
            <a:pPr lvl="0"/>
            <a:endParaRPr lang="en-US" sz="2400" dirty="0"/>
          </a:p>
          <a:p>
            <a:pPr lvl="0"/>
            <a:r>
              <a:rPr lang="en-US" sz="2400" dirty="0"/>
              <a:t>Questions or comments on the other materials? </a:t>
            </a:r>
          </a:p>
        </p:txBody>
      </p:sp>
      <p:sp>
        <p:nvSpPr>
          <p:cNvPr id="4" name="Date Placeholder 3"/>
          <p:cNvSpPr>
            <a:spLocks noGrp="1"/>
          </p:cNvSpPr>
          <p:nvPr>
            <p:ph type="dt" sz="half" idx="4294967295"/>
          </p:nvPr>
        </p:nvSpPr>
        <p:spPr>
          <a:xfrm>
            <a:off x="938758" y="6375679"/>
            <a:ext cx="1747292" cy="348462"/>
          </a:xfrm>
        </p:spPr>
        <p:txBody>
          <a:bodyPr/>
          <a:lstStyle/>
          <a:p>
            <a:fld id="{F6DC6765-8B6E-45D6-BA79-17DC51247CC7}" type="datetimeFigureOut">
              <a:rPr lang="en-US" smtClean="0"/>
              <a:t>5/5/2020</a:t>
            </a:fld>
            <a:endParaRPr lang="en-US"/>
          </a:p>
        </p:txBody>
      </p:sp>
      <p:pic>
        <p:nvPicPr>
          <p:cNvPr id="5" name="Picture 4"/>
          <p:cNvPicPr>
            <a:picLocks noChangeAspect="1"/>
          </p:cNvPicPr>
          <p:nvPr/>
        </p:nvPicPr>
        <p:blipFill>
          <a:blip r:embed="rId3"/>
          <a:stretch>
            <a:fillRect/>
          </a:stretch>
        </p:blipFill>
        <p:spPr>
          <a:xfrm>
            <a:off x="1124301" y="304800"/>
            <a:ext cx="7262655" cy="2085975"/>
          </a:xfrm>
          <a:prstGeom prst="rect">
            <a:avLst/>
          </a:prstGeom>
          <a:ln w="28575">
            <a:solidFill>
              <a:schemeClr val="tx1"/>
            </a:solidFill>
          </a:ln>
        </p:spPr>
      </p:pic>
      <p:sp>
        <p:nvSpPr>
          <p:cNvPr id="6" name="Title 5"/>
          <p:cNvSpPr>
            <a:spLocks noGrp="1"/>
          </p:cNvSpPr>
          <p:nvPr>
            <p:ph type="title"/>
          </p:nvPr>
        </p:nvSpPr>
        <p:spPr/>
        <p:txBody>
          <a:bodyPr/>
          <a:lstStyle/>
          <a:p>
            <a:endParaRPr lang="en-US"/>
          </a:p>
        </p:txBody>
      </p:sp>
    </p:spTree>
    <p:extLst>
      <p:ext uri="{BB962C8B-B14F-4D97-AF65-F5344CB8AC3E}">
        <p14:creationId xmlns:p14="http://schemas.microsoft.com/office/powerpoint/2010/main" val="98035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Getting Paid</a:t>
            </a:r>
          </a:p>
        </p:txBody>
      </p:sp>
      <p:pic>
        <p:nvPicPr>
          <p:cNvPr id="4" name="Picture 3"/>
          <p:cNvPicPr>
            <a:picLocks noChangeAspect="1"/>
          </p:cNvPicPr>
          <p:nvPr/>
        </p:nvPicPr>
        <p:blipFill>
          <a:blip r:embed="rId2"/>
          <a:stretch>
            <a:fillRect/>
          </a:stretch>
        </p:blipFill>
        <p:spPr>
          <a:xfrm>
            <a:off x="2133600" y="1377176"/>
            <a:ext cx="4826000" cy="4826000"/>
          </a:xfrm>
          <a:prstGeom prst="rect">
            <a:avLst/>
          </a:prstGeom>
        </p:spPr>
      </p:pic>
    </p:spTree>
    <p:extLst>
      <p:ext uri="{BB962C8B-B14F-4D97-AF65-F5344CB8AC3E}">
        <p14:creationId xmlns:p14="http://schemas.microsoft.com/office/powerpoint/2010/main" val="1917104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600" dirty="0"/>
              <a:t>What are the most important things to talk about? </a:t>
            </a:r>
          </a:p>
          <a:p>
            <a:endParaRPr lang="en-US" sz="3600" dirty="0"/>
          </a:p>
          <a:p>
            <a:r>
              <a:rPr lang="en-US" sz="3600" dirty="0"/>
              <a:t>What are the key communication skills to practice? </a:t>
            </a:r>
          </a:p>
        </p:txBody>
      </p:sp>
    </p:spTree>
    <p:extLst>
      <p:ext uri="{BB962C8B-B14F-4D97-AF65-F5344CB8AC3E}">
        <p14:creationId xmlns:p14="http://schemas.microsoft.com/office/powerpoint/2010/main" val="2078294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304801"/>
            <a:ext cx="7619071" cy="762000"/>
          </a:xfrm>
        </p:spPr>
        <p:txBody>
          <a:bodyPr>
            <a:noAutofit/>
          </a:bodyPr>
          <a:lstStyle/>
          <a:p>
            <a:pPr>
              <a:lnSpc>
                <a:spcPct val="100000"/>
              </a:lnSpc>
            </a:pPr>
            <a:r>
              <a:rPr lang="en-US" b="1" cap="none" dirty="0">
                <a:latin typeface="Calibri" charset="0"/>
                <a:ea typeface="Calibri" charset="0"/>
                <a:cs typeface="Calibri" charset="0"/>
              </a:rPr>
              <a:t>Average Salaries</a:t>
            </a:r>
            <a:br>
              <a:rPr lang="en-US" b="1" cap="none" dirty="0">
                <a:latin typeface="Calibri" charset="0"/>
                <a:ea typeface="Calibri" charset="0"/>
                <a:cs typeface="Calibri" charset="0"/>
              </a:rPr>
            </a:br>
            <a:endParaRPr lang="en-US" cap="none" dirty="0">
              <a:latin typeface="Calibri" charset="0"/>
              <a:ea typeface="Calibri" charset="0"/>
              <a:cs typeface="Calibri" charset="0"/>
            </a:endParaRPr>
          </a:p>
        </p:txBody>
      </p:sp>
      <p:sp>
        <p:nvSpPr>
          <p:cNvPr id="3" name="Content Placeholder 2"/>
          <p:cNvSpPr>
            <a:spLocks noGrp="1"/>
          </p:cNvSpPr>
          <p:nvPr>
            <p:ph idx="1"/>
          </p:nvPr>
        </p:nvSpPr>
        <p:spPr>
          <a:xfrm>
            <a:off x="838200" y="1524000"/>
            <a:ext cx="7633742" cy="4267200"/>
          </a:xfrm>
        </p:spPr>
        <p:txBody>
          <a:bodyPr/>
          <a:lstStyle/>
          <a:p>
            <a:pPr marL="0" indent="0">
              <a:buNone/>
            </a:pPr>
            <a:r>
              <a:rPr lang="en-US" dirty="0">
                <a:hlinkClick r:id="rId2"/>
              </a:rPr>
              <a:t>https://www.bls.gov/oes/current/oes291031.htm</a:t>
            </a:r>
            <a:endParaRPr lang="en-US" dirty="0"/>
          </a:p>
          <a:p>
            <a:pPr marL="0" indent="0">
              <a:buNone/>
            </a:pPr>
            <a:endParaRPr lang="en-US" dirty="0"/>
          </a:p>
          <a:p>
            <a:pPr marL="0" indent="0">
              <a:buNone/>
            </a:pPr>
            <a:r>
              <a:rPr lang="en-US" dirty="0">
                <a:hlinkClick r:id="rId3"/>
              </a:rPr>
              <a:t>https://www.bls.gov/oes/current/oes292051.htm</a:t>
            </a: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sz="4800" dirty="0"/>
              <a:t>Enough? Need to increase? </a:t>
            </a:r>
            <a:endParaRPr lang="en-US" dirty="0"/>
          </a:p>
        </p:txBody>
      </p:sp>
    </p:spTree>
    <p:extLst>
      <p:ext uri="{BB962C8B-B14F-4D97-AF65-F5344CB8AC3E}">
        <p14:creationId xmlns:p14="http://schemas.microsoft.com/office/powerpoint/2010/main" val="213952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304801"/>
            <a:ext cx="7619071" cy="762000"/>
          </a:xfrm>
        </p:spPr>
        <p:txBody>
          <a:bodyPr>
            <a:noAutofit/>
          </a:bodyPr>
          <a:lstStyle/>
          <a:p>
            <a:pPr>
              <a:lnSpc>
                <a:spcPct val="100000"/>
              </a:lnSpc>
            </a:pPr>
            <a:r>
              <a:rPr lang="en-US" b="1" cap="none" dirty="0">
                <a:latin typeface="Calibri" charset="0"/>
                <a:ea typeface="Calibri" charset="0"/>
                <a:cs typeface="Calibri" charset="0"/>
              </a:rPr>
              <a:t>Warm up questions: </a:t>
            </a:r>
            <a:br>
              <a:rPr lang="en-US" b="1" cap="none" dirty="0">
                <a:latin typeface="Calibri" charset="0"/>
                <a:ea typeface="Calibri" charset="0"/>
                <a:cs typeface="Calibri" charset="0"/>
              </a:rPr>
            </a:br>
            <a:endParaRPr lang="en-US" cap="none" dirty="0">
              <a:latin typeface="Calibri" charset="0"/>
              <a:ea typeface="Calibri" charset="0"/>
              <a:cs typeface="Calibri" charset="0"/>
            </a:endParaRPr>
          </a:p>
        </p:txBody>
      </p:sp>
      <p:sp>
        <p:nvSpPr>
          <p:cNvPr id="3" name="Content Placeholder 2"/>
          <p:cNvSpPr>
            <a:spLocks noGrp="1"/>
          </p:cNvSpPr>
          <p:nvPr>
            <p:ph idx="1"/>
          </p:nvPr>
        </p:nvSpPr>
        <p:spPr>
          <a:xfrm>
            <a:off x="838200" y="1524000"/>
            <a:ext cx="7633742" cy="4267200"/>
          </a:xfrm>
        </p:spPr>
        <p:txBody>
          <a:bodyPr/>
          <a:lstStyle/>
          <a:p>
            <a:pPr marL="0" indent="0">
              <a:buNone/>
            </a:pPr>
            <a:r>
              <a:rPr lang="en-US" dirty="0">
                <a:latin typeface="Calibri" charset="0"/>
                <a:ea typeface="Calibri" charset="0"/>
                <a:cs typeface="Calibri" charset="0"/>
              </a:rPr>
              <a:t>What is the Nutrition Care Process? </a:t>
            </a:r>
          </a:p>
          <a:p>
            <a:pPr marL="0" indent="0">
              <a:buNone/>
            </a:pPr>
            <a:endParaRPr lang="en-US" dirty="0">
              <a:latin typeface="Calibri" charset="0"/>
              <a:ea typeface="Calibri" charset="0"/>
              <a:cs typeface="Calibri" charset="0"/>
            </a:endParaRPr>
          </a:p>
          <a:p>
            <a:pPr marL="0" indent="0">
              <a:buNone/>
            </a:pPr>
            <a:r>
              <a:rPr lang="en-US" dirty="0">
                <a:latin typeface="Calibri" charset="0"/>
                <a:ea typeface="Calibri" charset="0"/>
                <a:cs typeface="Calibri" charset="0"/>
              </a:rPr>
              <a:t>Why use a special and consistent language to document client care?</a:t>
            </a:r>
            <a:endParaRPr lang="en-US" dirty="0"/>
          </a:p>
          <a:p>
            <a:pPr marL="0" indent="0">
              <a:buNone/>
            </a:pPr>
            <a:endParaRPr lang="en-US" dirty="0">
              <a:latin typeface="Calibri" charset="0"/>
              <a:ea typeface="Calibri" charset="0"/>
              <a:cs typeface="Calibri" charset="0"/>
            </a:endParaRPr>
          </a:p>
          <a:p>
            <a:pPr marL="0" indent="0">
              <a:buNone/>
            </a:pPr>
            <a:r>
              <a:rPr lang="en-US" dirty="0">
                <a:latin typeface="Calibri" charset="0"/>
                <a:ea typeface="Calibri" charset="0"/>
                <a:cs typeface="Calibri" charset="0"/>
              </a:rPr>
              <a:t>What does the Nutrition Care Process have to do with getting paid?</a:t>
            </a:r>
          </a:p>
        </p:txBody>
      </p:sp>
    </p:spTree>
    <p:extLst>
      <p:ext uri="{BB962C8B-B14F-4D97-AF65-F5344CB8AC3E}">
        <p14:creationId xmlns:p14="http://schemas.microsoft.com/office/powerpoint/2010/main" val="2114581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304801"/>
            <a:ext cx="7619071" cy="762000"/>
          </a:xfrm>
        </p:spPr>
        <p:txBody>
          <a:bodyPr>
            <a:noAutofit/>
          </a:bodyPr>
          <a:lstStyle/>
          <a:p>
            <a:pPr>
              <a:lnSpc>
                <a:spcPct val="100000"/>
              </a:lnSpc>
            </a:pPr>
            <a:r>
              <a:rPr lang="en-US" b="1" cap="none" dirty="0">
                <a:latin typeface="Calibri" charset="0"/>
                <a:ea typeface="Calibri" charset="0"/>
                <a:cs typeface="Calibri" charset="0"/>
              </a:rPr>
              <a:t>Answers to warm up questions: </a:t>
            </a:r>
            <a:br>
              <a:rPr lang="en-US" b="1" cap="none" dirty="0">
                <a:latin typeface="Calibri" charset="0"/>
                <a:ea typeface="Calibri" charset="0"/>
                <a:cs typeface="Calibri" charset="0"/>
              </a:rPr>
            </a:br>
            <a:endParaRPr lang="en-US" cap="none" dirty="0">
              <a:latin typeface="Calibri" charset="0"/>
              <a:ea typeface="Calibri" charset="0"/>
              <a:cs typeface="Calibri" charset="0"/>
            </a:endParaRPr>
          </a:p>
        </p:txBody>
      </p:sp>
      <p:sp>
        <p:nvSpPr>
          <p:cNvPr id="3" name="Content Placeholder 2"/>
          <p:cNvSpPr>
            <a:spLocks noGrp="1"/>
          </p:cNvSpPr>
          <p:nvPr>
            <p:ph idx="1"/>
          </p:nvPr>
        </p:nvSpPr>
        <p:spPr>
          <a:xfrm>
            <a:off x="685800" y="1524000"/>
            <a:ext cx="8305800" cy="4267200"/>
          </a:xfrm>
        </p:spPr>
        <p:txBody>
          <a:bodyPr>
            <a:noAutofit/>
          </a:bodyPr>
          <a:lstStyle/>
          <a:p>
            <a:pPr marL="0" indent="0">
              <a:buNone/>
            </a:pPr>
            <a:r>
              <a:rPr lang="en-US" sz="2400" dirty="0">
                <a:latin typeface="Calibri" charset="0"/>
                <a:ea typeface="Calibri" charset="0"/>
                <a:cs typeface="Calibri" charset="0"/>
              </a:rPr>
              <a:t>What is the Nutrition Care Process? </a:t>
            </a:r>
          </a:p>
          <a:p>
            <a:pPr marL="0" indent="0">
              <a:buNone/>
            </a:pPr>
            <a:endParaRPr lang="en-US" sz="2400" dirty="0"/>
          </a:p>
          <a:p>
            <a:pPr marL="0" indent="0">
              <a:buNone/>
            </a:pPr>
            <a:r>
              <a:rPr lang="en-US" sz="2400" dirty="0">
                <a:solidFill>
                  <a:srgbClr val="00B050"/>
                </a:solidFill>
              </a:rPr>
              <a:t>A framework for planning care, that take into account the client's needs and values and use the best evidence to make decisions. </a:t>
            </a:r>
            <a:endParaRPr lang="en-US" sz="2400" dirty="0">
              <a:solidFill>
                <a:srgbClr val="00B050"/>
              </a:solidFill>
              <a:latin typeface="Calibri" charset="0"/>
              <a:ea typeface="Calibri" charset="0"/>
              <a:cs typeface="Calibri" charset="0"/>
            </a:endParaRPr>
          </a:p>
          <a:p>
            <a:pPr marL="0" indent="0">
              <a:buNone/>
            </a:pPr>
            <a:endParaRPr lang="en-US" sz="2400" dirty="0">
              <a:solidFill>
                <a:srgbClr val="00B050"/>
              </a:solidFill>
              <a:latin typeface="Calibri" charset="0"/>
              <a:ea typeface="Calibri" charset="0"/>
              <a:cs typeface="Calibri" charset="0"/>
            </a:endParaRPr>
          </a:p>
          <a:p>
            <a:pPr marL="0" indent="0">
              <a:buNone/>
            </a:pPr>
            <a:r>
              <a:rPr lang="en-US" sz="2400" dirty="0">
                <a:latin typeface="Calibri" charset="0"/>
                <a:ea typeface="Calibri" charset="0"/>
                <a:cs typeface="Calibri" charset="0"/>
              </a:rPr>
              <a:t>Elements of the framework: </a:t>
            </a:r>
          </a:p>
          <a:p>
            <a:pPr marL="0" indent="0" algn="ctr">
              <a:buNone/>
            </a:pPr>
            <a:r>
              <a:rPr lang="en-US" sz="2400" dirty="0">
                <a:solidFill>
                  <a:srgbClr val="00B050"/>
                </a:solidFill>
                <a:latin typeface="Calibri" charset="0"/>
                <a:ea typeface="Calibri" charset="0"/>
                <a:cs typeface="Calibri" charset="0"/>
              </a:rPr>
              <a:t>Assessment; Diagnosis; Intervention; Monitoring: Evaluation</a:t>
            </a:r>
          </a:p>
          <a:p>
            <a:pPr marL="0" indent="0">
              <a:buNone/>
            </a:pPr>
            <a:r>
              <a:rPr lang="en-US" sz="2400" dirty="0">
                <a:solidFill>
                  <a:srgbClr val="00B050"/>
                </a:solidFill>
                <a:latin typeface="Calibri" charset="0"/>
                <a:ea typeface="Calibri" charset="0"/>
                <a:cs typeface="Calibri" charset="0"/>
              </a:rPr>
              <a:t> </a:t>
            </a:r>
          </a:p>
        </p:txBody>
      </p:sp>
    </p:spTree>
    <p:extLst>
      <p:ext uri="{BB962C8B-B14F-4D97-AF65-F5344CB8AC3E}">
        <p14:creationId xmlns:p14="http://schemas.microsoft.com/office/powerpoint/2010/main" val="1416353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304801"/>
            <a:ext cx="7619071" cy="762000"/>
          </a:xfrm>
        </p:spPr>
        <p:txBody>
          <a:bodyPr>
            <a:noAutofit/>
          </a:bodyPr>
          <a:lstStyle/>
          <a:p>
            <a:pPr>
              <a:lnSpc>
                <a:spcPct val="100000"/>
              </a:lnSpc>
            </a:pPr>
            <a:r>
              <a:rPr lang="en-US" b="1" cap="none" dirty="0">
                <a:latin typeface="Calibri" charset="0"/>
                <a:ea typeface="Calibri" charset="0"/>
                <a:cs typeface="Calibri" charset="0"/>
              </a:rPr>
              <a:t>Answers to warm up questions: </a:t>
            </a:r>
            <a:br>
              <a:rPr lang="en-US" b="1" cap="none" dirty="0">
                <a:latin typeface="Calibri" charset="0"/>
                <a:ea typeface="Calibri" charset="0"/>
                <a:cs typeface="Calibri" charset="0"/>
              </a:rPr>
            </a:br>
            <a:endParaRPr lang="en-US" cap="none" dirty="0">
              <a:latin typeface="Calibri" charset="0"/>
              <a:ea typeface="Calibri" charset="0"/>
              <a:cs typeface="Calibri" charset="0"/>
            </a:endParaRPr>
          </a:p>
        </p:txBody>
      </p:sp>
      <p:sp>
        <p:nvSpPr>
          <p:cNvPr id="3" name="Content Placeholder 2"/>
          <p:cNvSpPr>
            <a:spLocks noGrp="1"/>
          </p:cNvSpPr>
          <p:nvPr>
            <p:ph idx="1"/>
          </p:nvPr>
        </p:nvSpPr>
        <p:spPr>
          <a:xfrm>
            <a:off x="838200" y="1524000"/>
            <a:ext cx="7633742" cy="4267200"/>
          </a:xfrm>
        </p:spPr>
        <p:txBody>
          <a:bodyPr/>
          <a:lstStyle/>
          <a:p>
            <a:pPr marL="0" indent="0">
              <a:buNone/>
            </a:pPr>
            <a:r>
              <a:rPr lang="en-US" sz="2400" dirty="0">
                <a:latin typeface="Calibri" charset="0"/>
                <a:ea typeface="Calibri" charset="0"/>
                <a:cs typeface="Calibri" charset="0"/>
              </a:rPr>
              <a:t>Why use a special and consistent language to document client care?</a:t>
            </a:r>
            <a:endParaRPr lang="en-US" sz="2400" dirty="0"/>
          </a:p>
          <a:p>
            <a:pPr marL="0" indent="0">
              <a:buNone/>
            </a:pPr>
            <a:endParaRPr lang="en-US" sz="2400" dirty="0"/>
          </a:p>
          <a:p>
            <a:pPr marL="0" indent="0">
              <a:buNone/>
            </a:pPr>
            <a:r>
              <a:rPr lang="en-US" sz="2400" dirty="0">
                <a:solidFill>
                  <a:srgbClr val="00B050"/>
                </a:solidFill>
              </a:rPr>
              <a:t>It provides a consistent, systematic approach to providing facilitate critical thinking and high-quality nutrition care. </a:t>
            </a:r>
          </a:p>
          <a:p>
            <a:pPr marL="0" indent="0">
              <a:buNone/>
            </a:pPr>
            <a:r>
              <a:rPr lang="en-US" sz="2400" dirty="0">
                <a:solidFill>
                  <a:srgbClr val="00B050"/>
                </a:solidFill>
              </a:rPr>
              <a:t>Other disciplines do this too. </a:t>
            </a:r>
          </a:p>
          <a:p>
            <a:pPr marL="0" indent="0">
              <a:buNone/>
            </a:pPr>
            <a:endParaRPr lang="en-US" dirty="0">
              <a:solidFill>
                <a:srgbClr val="00B050"/>
              </a:solidFill>
              <a:latin typeface="Calibri" charset="0"/>
              <a:ea typeface="Calibri" charset="0"/>
              <a:cs typeface="Calibri" charset="0"/>
            </a:endParaRPr>
          </a:p>
        </p:txBody>
      </p:sp>
    </p:spTree>
    <p:extLst>
      <p:ext uri="{BB962C8B-B14F-4D97-AF65-F5344CB8AC3E}">
        <p14:creationId xmlns:p14="http://schemas.microsoft.com/office/powerpoint/2010/main" val="2013277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599" y="304801"/>
            <a:ext cx="7619071" cy="762000"/>
          </a:xfrm>
        </p:spPr>
        <p:txBody>
          <a:bodyPr>
            <a:noAutofit/>
          </a:bodyPr>
          <a:lstStyle/>
          <a:p>
            <a:pPr>
              <a:lnSpc>
                <a:spcPct val="100000"/>
              </a:lnSpc>
            </a:pPr>
            <a:r>
              <a:rPr lang="en-US" b="1" cap="none" dirty="0">
                <a:latin typeface="Calibri" charset="0"/>
                <a:ea typeface="Calibri" charset="0"/>
                <a:cs typeface="Calibri" charset="0"/>
              </a:rPr>
              <a:t>Answers to warm up questions: </a:t>
            </a:r>
            <a:br>
              <a:rPr lang="en-US" b="1" cap="none" dirty="0">
                <a:latin typeface="Calibri" charset="0"/>
                <a:ea typeface="Calibri" charset="0"/>
                <a:cs typeface="Calibri" charset="0"/>
              </a:rPr>
            </a:br>
            <a:endParaRPr lang="en-US" cap="none" dirty="0">
              <a:latin typeface="Calibri" charset="0"/>
              <a:ea typeface="Calibri" charset="0"/>
              <a:cs typeface="Calibri" charset="0"/>
            </a:endParaRPr>
          </a:p>
        </p:txBody>
      </p:sp>
      <p:sp>
        <p:nvSpPr>
          <p:cNvPr id="3" name="Content Placeholder 2"/>
          <p:cNvSpPr>
            <a:spLocks noGrp="1"/>
          </p:cNvSpPr>
          <p:nvPr>
            <p:ph idx="1"/>
          </p:nvPr>
        </p:nvSpPr>
        <p:spPr>
          <a:xfrm>
            <a:off x="838200" y="1295400"/>
            <a:ext cx="7633742" cy="5334000"/>
          </a:xfrm>
        </p:spPr>
        <p:txBody>
          <a:bodyPr>
            <a:normAutofit/>
          </a:bodyPr>
          <a:lstStyle/>
          <a:p>
            <a:pPr marL="0" indent="0">
              <a:buNone/>
            </a:pPr>
            <a:r>
              <a:rPr lang="en-US" sz="2400" dirty="0">
                <a:latin typeface="Calibri" charset="0"/>
                <a:ea typeface="Calibri" charset="0"/>
                <a:cs typeface="Calibri" charset="0"/>
              </a:rPr>
              <a:t>What does the Nutrition Care Process have to do with getting paid?</a:t>
            </a:r>
          </a:p>
          <a:p>
            <a:pPr marL="0" indent="0">
              <a:buNone/>
            </a:pPr>
            <a:endParaRPr lang="en-US" sz="2400" dirty="0"/>
          </a:p>
          <a:p>
            <a:r>
              <a:rPr lang="en-US" sz="2400" dirty="0">
                <a:solidFill>
                  <a:srgbClr val="00B050"/>
                </a:solidFill>
              </a:rPr>
              <a:t>Captures outcome data and the data can be used to demonstrate value.</a:t>
            </a:r>
            <a:r>
              <a:rPr lang="en-US" sz="2400" dirty="0">
                <a:solidFill>
                  <a:srgbClr val="00B050"/>
                </a:solidFill>
                <a:ea typeface="Calibri" charset="0"/>
                <a:cs typeface="Calibri" charset="0"/>
              </a:rPr>
              <a:t> </a:t>
            </a:r>
          </a:p>
          <a:p>
            <a:endParaRPr lang="en-US" sz="2400" dirty="0">
              <a:solidFill>
                <a:srgbClr val="00B050"/>
              </a:solidFill>
            </a:endParaRPr>
          </a:p>
          <a:p>
            <a:r>
              <a:rPr lang="en-US" sz="2400" dirty="0">
                <a:solidFill>
                  <a:srgbClr val="00B050"/>
                </a:solidFill>
              </a:rPr>
              <a:t>Facilitates coding and billing for insurance claims. </a:t>
            </a:r>
          </a:p>
          <a:p>
            <a:endParaRPr lang="en-US" sz="2400" dirty="0">
              <a:solidFill>
                <a:srgbClr val="00B050"/>
              </a:solidFill>
            </a:endParaRPr>
          </a:p>
          <a:p>
            <a:r>
              <a:rPr lang="en-US" sz="2400" dirty="0">
                <a:solidFill>
                  <a:srgbClr val="00B050"/>
                </a:solidFill>
              </a:rPr>
              <a:t>Improves care, continuity of care and these improve health outcomes and saves healthcare dollars</a:t>
            </a:r>
          </a:p>
          <a:p>
            <a:endParaRPr lang="en-US" dirty="0">
              <a:solidFill>
                <a:srgbClr val="00B050"/>
              </a:solidFill>
            </a:endParaRPr>
          </a:p>
          <a:p>
            <a:pPr marL="0" indent="0">
              <a:buNone/>
            </a:pPr>
            <a:endParaRPr lang="en-US" dirty="0"/>
          </a:p>
        </p:txBody>
      </p:sp>
    </p:spTree>
    <p:extLst>
      <p:ext uri="{BB962C8B-B14F-4D97-AF65-F5344CB8AC3E}">
        <p14:creationId xmlns:p14="http://schemas.microsoft.com/office/powerpoint/2010/main" val="645987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762000" y="382385"/>
            <a:ext cx="8229600" cy="608215"/>
          </a:xfrm>
        </p:spPr>
        <p:txBody>
          <a:bodyPr>
            <a:normAutofit/>
          </a:bodyPr>
          <a:lstStyle/>
          <a:p>
            <a:pPr eaLnBrk="1" hangingPunct="1"/>
            <a:r>
              <a:rPr lang="en-US" sz="3200" dirty="0"/>
              <a:t>Reimbursement for Nutrition Services	</a:t>
            </a:r>
          </a:p>
        </p:txBody>
      </p:sp>
      <p:sp>
        <p:nvSpPr>
          <p:cNvPr id="9221" name="Rectangle 3"/>
          <p:cNvSpPr>
            <a:spLocks noGrp="1" noChangeArrowheads="1"/>
          </p:cNvSpPr>
          <p:nvPr>
            <p:ph idx="1"/>
          </p:nvPr>
        </p:nvSpPr>
        <p:spPr/>
        <p:txBody>
          <a:bodyPr>
            <a:normAutofit/>
          </a:bodyPr>
          <a:lstStyle/>
          <a:p>
            <a:pPr eaLnBrk="1" hangingPunct="1">
              <a:lnSpc>
                <a:spcPct val="90000"/>
              </a:lnSpc>
            </a:pPr>
            <a:r>
              <a:rPr lang="en-US" sz="2800" dirty="0"/>
              <a:t>It’s evolving (but slowly)</a:t>
            </a:r>
          </a:p>
        </p:txBody>
      </p:sp>
      <p:sp>
        <p:nvSpPr>
          <p:cNvPr id="9218" name="Date Placeholder 3"/>
          <p:cNvSpPr>
            <a:spLocks noGrp="1"/>
          </p:cNvSpPr>
          <p:nvPr>
            <p:ph type="dt" sz="half" idx="4294967295"/>
          </p:nvPr>
        </p:nvSpPr>
        <p:spPr>
          <a:xfrm>
            <a:off x="938758" y="6375679"/>
            <a:ext cx="1747292" cy="348462"/>
          </a:xfrm>
          <a:noFill/>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68BF074-E90B-4040-B662-7A49673E4232}" type="datetime1">
              <a:rPr lang="en-US" smtClean="0"/>
              <a:pPr/>
              <a:t>5/5/2020</a:t>
            </a:fld>
            <a:endParaRPr lang="en-US"/>
          </a:p>
        </p:txBody>
      </p:sp>
      <p:sp>
        <p:nvSpPr>
          <p:cNvPr id="9219" name="Slide Number Placeholder 5"/>
          <p:cNvSpPr>
            <a:spLocks noGrp="1"/>
          </p:cNvSpPr>
          <p:nvPr>
            <p:ph type="sldNum" sz="quarter" idx="4294967295"/>
          </p:nvPr>
        </p:nvSpPr>
        <p:spPr>
          <a:xfrm>
            <a:off x="6457951" y="6375679"/>
            <a:ext cx="2114549" cy="345796"/>
          </a:xfrm>
          <a:noFill/>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4B53113-492E-49DB-A4D0-EC4C443C0884}" type="slidenum">
              <a:rPr lang="en-US" smtClean="0"/>
              <a:pPr/>
              <a:t>13</a:t>
            </a:fld>
            <a:endParaRPr lang="en-US"/>
          </a:p>
        </p:txBody>
      </p:sp>
    </p:spTree>
    <p:extLst>
      <p:ext uri="{BB962C8B-B14F-4D97-AF65-F5344CB8AC3E}">
        <p14:creationId xmlns:p14="http://schemas.microsoft.com/office/powerpoint/2010/main" val="220313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a:xfrm>
            <a:off x="762000" y="382385"/>
            <a:ext cx="8229600" cy="608215"/>
          </a:xfrm>
        </p:spPr>
        <p:txBody>
          <a:bodyPr>
            <a:normAutofit/>
          </a:bodyPr>
          <a:lstStyle/>
          <a:p>
            <a:pPr eaLnBrk="1" hangingPunct="1"/>
            <a:r>
              <a:rPr lang="en-US" sz="3200" dirty="0"/>
              <a:t>Reimbursement for Nutrition Services	</a:t>
            </a:r>
          </a:p>
        </p:txBody>
      </p:sp>
      <p:sp>
        <p:nvSpPr>
          <p:cNvPr id="9221" name="Rectangle 3"/>
          <p:cNvSpPr>
            <a:spLocks noGrp="1" noChangeArrowheads="1"/>
          </p:cNvSpPr>
          <p:nvPr>
            <p:ph idx="1"/>
          </p:nvPr>
        </p:nvSpPr>
        <p:spPr/>
        <p:txBody>
          <a:bodyPr>
            <a:normAutofit/>
          </a:bodyPr>
          <a:lstStyle/>
          <a:p>
            <a:pPr eaLnBrk="1" hangingPunct="1">
              <a:lnSpc>
                <a:spcPct val="90000"/>
              </a:lnSpc>
            </a:pPr>
            <a:r>
              <a:rPr lang="en-US" sz="2800" dirty="0"/>
              <a:t>Medical nutrition services are covered for diabetes and renal disease diagnoses for </a:t>
            </a:r>
            <a:r>
              <a:rPr lang="en-US" sz="2800" dirty="0" err="1"/>
              <a:t>medicare</a:t>
            </a:r>
            <a:r>
              <a:rPr lang="en-US" sz="2800" dirty="0"/>
              <a:t>, </a:t>
            </a:r>
            <a:r>
              <a:rPr lang="en-US" sz="2800" dirty="0" err="1"/>
              <a:t>medicaid</a:t>
            </a:r>
            <a:r>
              <a:rPr lang="en-US" sz="2800" dirty="0"/>
              <a:t> and commercial insurance.</a:t>
            </a:r>
          </a:p>
          <a:p>
            <a:pPr eaLnBrk="1" hangingPunct="1">
              <a:lnSpc>
                <a:spcPct val="90000"/>
              </a:lnSpc>
            </a:pPr>
            <a:endParaRPr lang="en-US" sz="2800" dirty="0"/>
          </a:p>
          <a:p>
            <a:pPr eaLnBrk="1" hangingPunct="1">
              <a:lnSpc>
                <a:spcPct val="90000"/>
              </a:lnSpc>
            </a:pPr>
            <a:r>
              <a:rPr lang="en-US" sz="2800" dirty="0"/>
              <a:t>Diabetes self management training is also covered.</a:t>
            </a:r>
          </a:p>
          <a:p>
            <a:pPr eaLnBrk="1" hangingPunct="1">
              <a:lnSpc>
                <a:spcPct val="90000"/>
              </a:lnSpc>
            </a:pPr>
            <a:endParaRPr lang="en-US" sz="2800" dirty="0"/>
          </a:p>
          <a:p>
            <a:pPr eaLnBrk="1" hangingPunct="1">
              <a:lnSpc>
                <a:spcPct val="90000"/>
              </a:lnSpc>
            </a:pPr>
            <a:r>
              <a:rPr lang="en-US" sz="2800" dirty="0"/>
              <a:t>Inpatient services are bundled. </a:t>
            </a:r>
            <a:br>
              <a:rPr lang="en-US" sz="2800" dirty="0"/>
            </a:br>
            <a:endParaRPr lang="en-US" sz="2800" dirty="0"/>
          </a:p>
          <a:p>
            <a:pPr eaLnBrk="1" hangingPunct="1">
              <a:lnSpc>
                <a:spcPct val="90000"/>
              </a:lnSpc>
            </a:pPr>
            <a:r>
              <a:rPr lang="en-US" sz="2800" dirty="0"/>
              <a:t> Outpatient services are billed for by hospitals and private practice.</a:t>
            </a:r>
          </a:p>
        </p:txBody>
      </p:sp>
      <p:sp>
        <p:nvSpPr>
          <p:cNvPr id="9218" name="Date Placeholder 3"/>
          <p:cNvSpPr>
            <a:spLocks noGrp="1"/>
          </p:cNvSpPr>
          <p:nvPr>
            <p:ph type="dt" sz="half" idx="4294967295"/>
          </p:nvPr>
        </p:nvSpPr>
        <p:spPr>
          <a:xfrm>
            <a:off x="938758" y="6375679"/>
            <a:ext cx="1747292" cy="348462"/>
          </a:xfrm>
          <a:noFill/>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968BF074-E90B-4040-B662-7A49673E4232}" type="datetime1">
              <a:rPr lang="en-US" smtClean="0"/>
              <a:pPr/>
              <a:t>5/5/2020</a:t>
            </a:fld>
            <a:endParaRPr lang="en-US"/>
          </a:p>
        </p:txBody>
      </p:sp>
      <p:sp>
        <p:nvSpPr>
          <p:cNvPr id="9219" name="Slide Number Placeholder 5"/>
          <p:cNvSpPr>
            <a:spLocks noGrp="1"/>
          </p:cNvSpPr>
          <p:nvPr>
            <p:ph type="sldNum" sz="quarter" idx="4294967295"/>
          </p:nvPr>
        </p:nvSpPr>
        <p:spPr>
          <a:xfrm>
            <a:off x="6457951" y="6375679"/>
            <a:ext cx="2114549" cy="345796"/>
          </a:xfrm>
          <a:noFill/>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64B53113-492E-49DB-A4D0-EC4C443C0884}" type="slidenum">
              <a:rPr lang="en-US" smtClean="0"/>
              <a:pPr/>
              <a:t>14</a:t>
            </a:fld>
            <a:endParaRPr lang="en-US"/>
          </a:p>
        </p:txBody>
      </p:sp>
    </p:spTree>
    <p:extLst>
      <p:ext uri="{BB962C8B-B14F-4D97-AF65-F5344CB8AC3E}">
        <p14:creationId xmlns:p14="http://schemas.microsoft.com/office/powerpoint/2010/main" val="2515587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824242" cy="684415"/>
          </a:xfrm>
        </p:spPr>
        <p:txBody>
          <a:bodyPr>
            <a:normAutofit fontScale="90000"/>
          </a:bodyPr>
          <a:lstStyle/>
          <a:p>
            <a:r>
              <a:rPr lang="en-US" b="1" dirty="0"/>
              <a:t>Hospital Reimbursement for Malnutrition</a:t>
            </a:r>
            <a:endParaRPr lang="en-US" dirty="0"/>
          </a:p>
        </p:txBody>
      </p:sp>
      <p:sp>
        <p:nvSpPr>
          <p:cNvPr id="3" name="Content Placeholder 2"/>
          <p:cNvSpPr>
            <a:spLocks noGrp="1"/>
          </p:cNvSpPr>
          <p:nvPr>
            <p:ph idx="1"/>
          </p:nvPr>
        </p:nvSpPr>
        <p:spPr/>
        <p:txBody>
          <a:bodyPr>
            <a:normAutofit/>
          </a:bodyPr>
          <a:lstStyle/>
          <a:p>
            <a:pPr marL="0" indent="0">
              <a:buNone/>
            </a:pPr>
            <a:r>
              <a:rPr lang="en-US" dirty="0"/>
              <a:t>MS-DRG system:</a:t>
            </a:r>
          </a:p>
          <a:p>
            <a:r>
              <a:rPr lang="en-US" dirty="0"/>
              <a:t>263.0 Malnutrition of Moderate Degree</a:t>
            </a:r>
          </a:p>
          <a:p>
            <a:r>
              <a:rPr lang="en-US" dirty="0"/>
              <a:t>263.1 Malnutrition of Mild Degree</a:t>
            </a:r>
          </a:p>
          <a:p>
            <a:endParaRPr lang="en-US" dirty="0"/>
          </a:p>
          <a:p>
            <a:pPr marL="0" indent="0">
              <a:buNone/>
            </a:pPr>
            <a:r>
              <a:rPr lang="en-US" dirty="0"/>
              <a:t>ICD-10-CM codes for malnutrition </a:t>
            </a:r>
          </a:p>
          <a:p>
            <a:r>
              <a:rPr lang="en-US" dirty="0"/>
              <a:t>E43 - Unspecified severe protein-calorie malnutrition (MCC)</a:t>
            </a:r>
          </a:p>
          <a:p>
            <a:r>
              <a:rPr lang="en-US" dirty="0"/>
              <a:t>E46 - Unspecified protein-calorie malnutrition (CC)</a:t>
            </a:r>
          </a:p>
          <a:p>
            <a:r>
              <a:rPr lang="en-US" dirty="0"/>
              <a:t>E64.0 - Sequelae of protein-calorie malnutrition</a:t>
            </a:r>
          </a:p>
          <a:p>
            <a:endParaRPr lang="en-US" dirty="0"/>
          </a:p>
        </p:txBody>
      </p:sp>
    </p:spTree>
    <p:extLst>
      <p:ext uri="{BB962C8B-B14F-4D97-AF65-F5344CB8AC3E}">
        <p14:creationId xmlns:p14="http://schemas.microsoft.com/office/powerpoint/2010/main" val="69051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a:t>To enroll </a:t>
            </a:r>
            <a:r>
              <a:rPr lang="en-US" sz="4000" dirty="0" err="1"/>
              <a:t>FOr</a:t>
            </a:r>
            <a:r>
              <a:rPr lang="en-US" sz="4000" dirty="0"/>
              <a:t> payment</a:t>
            </a:r>
            <a:br>
              <a:rPr lang="en-US" sz="6000" dirty="0"/>
            </a:br>
            <a:br>
              <a:rPr lang="en-US" sz="6000" dirty="0"/>
            </a:br>
            <a:endParaRPr lang="en-US" sz="6000" dirty="0"/>
          </a:p>
        </p:txBody>
      </p:sp>
      <p:sp>
        <p:nvSpPr>
          <p:cNvPr id="3" name="Content Placeholder 2"/>
          <p:cNvSpPr>
            <a:spLocks noGrp="1"/>
          </p:cNvSpPr>
          <p:nvPr>
            <p:ph idx="1"/>
          </p:nvPr>
        </p:nvSpPr>
        <p:spPr>
          <a:xfrm>
            <a:off x="938758" y="1143000"/>
            <a:ext cx="7633742" cy="5105400"/>
          </a:xfrm>
        </p:spPr>
        <p:txBody>
          <a:bodyPr>
            <a:normAutofit/>
          </a:bodyPr>
          <a:lstStyle/>
          <a:p>
            <a:r>
              <a:rPr lang="en-US" dirty="0"/>
              <a:t>Obtain a NPI (National Provider Id) number</a:t>
            </a:r>
          </a:p>
          <a:p>
            <a:r>
              <a:rPr lang="en-US" dirty="0"/>
              <a:t>Complete enrollment form(s) for Medicare</a:t>
            </a:r>
          </a:p>
          <a:p>
            <a:pPr lvl="1"/>
            <a:r>
              <a:rPr lang="en-US" dirty="0"/>
              <a:t>CMS 855B (Healthcare Providers for groups)</a:t>
            </a:r>
          </a:p>
          <a:p>
            <a:pPr lvl="1"/>
            <a:r>
              <a:rPr lang="en-US" dirty="0"/>
              <a:t>CMS 855I (Individual Health Care Practitioners)</a:t>
            </a:r>
          </a:p>
          <a:p>
            <a:pPr lvl="1"/>
            <a:r>
              <a:rPr lang="en-US" dirty="0"/>
              <a:t>CMS 885R (Individual Reassignment of Benefits): reassigns your benefits as services provided by organization (partnerships, groups, corporations)</a:t>
            </a:r>
          </a:p>
          <a:p>
            <a:pPr lvl="1"/>
            <a:endParaRPr lang="en-US" dirty="0"/>
          </a:p>
          <a:p>
            <a:r>
              <a:rPr lang="en-US" dirty="0"/>
              <a:t>Academy of Nutrition and Dietetics has several resources for RDs</a:t>
            </a:r>
          </a:p>
          <a:p>
            <a:pPr lvl="1"/>
            <a:r>
              <a:rPr lang="en-US" dirty="0">
                <a:hlinkClick r:id="rId2"/>
              </a:rPr>
              <a:t>http://www.eatrightpro.org/resources/practice/getting-paid</a:t>
            </a:r>
            <a:r>
              <a:rPr lang="en-US" dirty="0"/>
              <a:t> </a:t>
            </a:r>
          </a:p>
          <a:p>
            <a:endParaRPr lang="en-US" dirty="0"/>
          </a:p>
        </p:txBody>
      </p:sp>
    </p:spTree>
    <p:extLst>
      <p:ext uri="{BB962C8B-B14F-4D97-AF65-F5344CB8AC3E}">
        <p14:creationId xmlns:p14="http://schemas.microsoft.com/office/powerpoint/2010/main" val="34733826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Codes for Reimbursement</a:t>
            </a:r>
          </a:p>
        </p:txBody>
      </p:sp>
      <p:sp>
        <p:nvSpPr>
          <p:cNvPr id="3" name="Content Placeholder 2"/>
          <p:cNvSpPr>
            <a:spLocks noGrp="1"/>
          </p:cNvSpPr>
          <p:nvPr>
            <p:ph idx="1"/>
          </p:nvPr>
        </p:nvSpPr>
        <p:spPr>
          <a:xfrm>
            <a:off x="938758" y="1066800"/>
            <a:ext cx="7633742" cy="5486400"/>
          </a:xfrm>
        </p:spPr>
        <p:txBody>
          <a:bodyPr>
            <a:normAutofit/>
          </a:bodyPr>
          <a:lstStyle/>
          <a:p>
            <a:pPr marL="0" indent="0">
              <a:buNone/>
            </a:pPr>
            <a:r>
              <a:rPr lang="en-US" dirty="0">
                <a:hlinkClick r:id="rId2"/>
              </a:rPr>
              <a:t>http://www.medicalbillingandcoding.org/medical-billing-coding/</a:t>
            </a:r>
            <a:r>
              <a:rPr lang="en-US" dirty="0"/>
              <a:t> </a:t>
            </a:r>
          </a:p>
          <a:p>
            <a:pPr marL="0" indent="0">
              <a:buNone/>
            </a:pPr>
            <a:endParaRPr lang="en-US" dirty="0"/>
          </a:p>
          <a:p>
            <a:pPr marL="0" indent="0">
              <a:buNone/>
            </a:pPr>
            <a:r>
              <a:rPr lang="en-US" dirty="0"/>
              <a:t>Codes –The standardized “language” used to describe:</a:t>
            </a:r>
            <a:br>
              <a:rPr lang="en-US" dirty="0"/>
            </a:br>
            <a:endParaRPr lang="en-US" dirty="0"/>
          </a:p>
          <a:p>
            <a:pPr marL="457200" indent="-457200">
              <a:buFont typeface="+mj-lt"/>
              <a:buAutoNum type="arabicPeriod"/>
            </a:pPr>
            <a:r>
              <a:rPr lang="en-US" dirty="0"/>
              <a:t>the particular service provided (e.g. MNT) and </a:t>
            </a:r>
          </a:p>
          <a:p>
            <a:pPr marL="457200" indent="-457200">
              <a:buFont typeface="+mj-lt"/>
              <a:buAutoNum type="arabicPeriod"/>
            </a:pPr>
            <a:r>
              <a:rPr lang="en-US" dirty="0"/>
              <a:t>the reason the service was necessary (e.g. the disease/condition addressed). </a:t>
            </a:r>
          </a:p>
          <a:p>
            <a:pPr marL="0" indent="0">
              <a:buNone/>
            </a:pPr>
            <a:endParaRPr lang="en-US" dirty="0"/>
          </a:p>
          <a:p>
            <a:pPr marL="0" indent="0">
              <a:buNone/>
            </a:pPr>
            <a:r>
              <a:rPr lang="en-US" dirty="0"/>
              <a:t>Both the procedure and diagnosis codes are used on claims so that a decision can be made for reimbursement of the service.</a:t>
            </a:r>
          </a:p>
        </p:txBody>
      </p:sp>
    </p:spTree>
    <p:extLst>
      <p:ext uri="{BB962C8B-B14F-4D97-AF65-F5344CB8AC3E}">
        <p14:creationId xmlns:p14="http://schemas.microsoft.com/office/powerpoint/2010/main" val="33961765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pPr eaLnBrk="1" hangingPunct="1"/>
            <a:r>
              <a:rPr lang="en-US" sz="3600" dirty="0"/>
              <a:t>Coding</a:t>
            </a:r>
          </a:p>
        </p:txBody>
      </p:sp>
      <p:sp>
        <p:nvSpPr>
          <p:cNvPr id="11267" name="Content Placeholder 2"/>
          <p:cNvSpPr>
            <a:spLocks noGrp="1"/>
          </p:cNvSpPr>
          <p:nvPr>
            <p:ph idx="1"/>
          </p:nvPr>
        </p:nvSpPr>
        <p:spPr/>
        <p:txBody>
          <a:bodyPr/>
          <a:lstStyle/>
          <a:p>
            <a:pPr eaLnBrk="1" hangingPunct="1"/>
            <a:r>
              <a:rPr lang="en-US" dirty="0">
                <a:latin typeface="Candara" pitchFamily="34" charset="0"/>
              </a:rPr>
              <a:t>M.D. and D.O. are responsible for medical diagnoses</a:t>
            </a:r>
          </a:p>
          <a:p>
            <a:pPr eaLnBrk="1" hangingPunct="1"/>
            <a:r>
              <a:rPr lang="en-US" dirty="0">
                <a:latin typeface="Candara" pitchFamily="34" charset="0"/>
              </a:rPr>
              <a:t>A diagnosis </a:t>
            </a:r>
            <a:r>
              <a:rPr lang="en-US" u="sng" dirty="0">
                <a:latin typeface="Candara" pitchFamily="34" charset="0"/>
              </a:rPr>
              <a:t>code</a:t>
            </a:r>
            <a:r>
              <a:rPr lang="en-US" dirty="0">
                <a:latin typeface="Candara" pitchFamily="34" charset="0"/>
              </a:rPr>
              <a:t> for the medical condition/disease is done by physicians and certified coders (trained in proper code selection)</a:t>
            </a:r>
          </a:p>
        </p:txBody>
      </p:sp>
    </p:spTree>
    <p:extLst>
      <p:ext uri="{BB962C8B-B14F-4D97-AF65-F5344CB8AC3E}">
        <p14:creationId xmlns:p14="http://schemas.microsoft.com/office/powerpoint/2010/main" val="2044362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pPr eaLnBrk="1" hangingPunct="1"/>
            <a:r>
              <a:rPr lang="en-US" sz="3600" dirty="0"/>
              <a:t>Coding Abbreviations</a:t>
            </a:r>
          </a:p>
        </p:txBody>
      </p:sp>
      <p:sp>
        <p:nvSpPr>
          <p:cNvPr id="12291" name="Content Placeholder 2"/>
          <p:cNvSpPr>
            <a:spLocks noGrp="1"/>
          </p:cNvSpPr>
          <p:nvPr>
            <p:ph idx="1"/>
          </p:nvPr>
        </p:nvSpPr>
        <p:spPr>
          <a:xfrm>
            <a:off x="938758" y="1219200"/>
            <a:ext cx="7633742" cy="5334000"/>
          </a:xfrm>
        </p:spPr>
        <p:txBody>
          <a:bodyPr>
            <a:normAutofit lnSpcReduction="10000"/>
          </a:bodyPr>
          <a:lstStyle/>
          <a:p>
            <a:pPr eaLnBrk="1" hangingPunct="1">
              <a:lnSpc>
                <a:spcPct val="90000"/>
              </a:lnSpc>
            </a:pPr>
            <a:r>
              <a:rPr lang="en-US" sz="2600" dirty="0">
                <a:latin typeface="Candara" pitchFamily="34" charset="0"/>
              </a:rPr>
              <a:t>CPT: Current </a:t>
            </a:r>
            <a:r>
              <a:rPr lang="en-US" sz="2600" u="sng" dirty="0">
                <a:latin typeface="Candara" pitchFamily="34" charset="0"/>
              </a:rPr>
              <a:t>Procedural</a:t>
            </a:r>
            <a:r>
              <a:rPr lang="en-US" sz="2600" dirty="0">
                <a:latin typeface="Candara" pitchFamily="34" charset="0"/>
              </a:rPr>
              <a:t> Terminology </a:t>
            </a:r>
          </a:p>
          <a:p>
            <a:pPr lvl="1">
              <a:lnSpc>
                <a:spcPct val="90000"/>
              </a:lnSpc>
            </a:pPr>
            <a:r>
              <a:rPr lang="en-US" sz="2200" dirty="0">
                <a:latin typeface="Candara" pitchFamily="34" charset="0"/>
              </a:rPr>
              <a:t>CPT codes, defined by the American Medical Association. Five digit numbers (</a:t>
            </a:r>
            <a:r>
              <a:rPr lang="en-US" sz="2200" dirty="0" err="1">
                <a:latin typeface="Candara" pitchFamily="34" charset="0"/>
              </a:rPr>
              <a:t>eg</a:t>
            </a:r>
            <a:r>
              <a:rPr lang="en-US" sz="2200" dirty="0">
                <a:latin typeface="Candara" pitchFamily="34" charset="0"/>
              </a:rPr>
              <a:t>. 97802)</a:t>
            </a:r>
            <a:br>
              <a:rPr lang="en-US" sz="2200" dirty="0">
                <a:latin typeface="Candara" pitchFamily="34" charset="0"/>
              </a:rPr>
            </a:br>
            <a:endParaRPr lang="en-US" sz="2200" dirty="0">
              <a:latin typeface="Candara" pitchFamily="34" charset="0"/>
            </a:endParaRPr>
          </a:p>
          <a:p>
            <a:pPr eaLnBrk="1" hangingPunct="1">
              <a:lnSpc>
                <a:spcPct val="90000"/>
              </a:lnSpc>
            </a:pPr>
            <a:r>
              <a:rPr lang="en-US" sz="2600" dirty="0">
                <a:latin typeface="Candara" pitchFamily="34" charset="0"/>
              </a:rPr>
              <a:t>HCPCS: Healthcare Common Procedure Coding System</a:t>
            </a:r>
          </a:p>
          <a:p>
            <a:pPr lvl="1">
              <a:lnSpc>
                <a:spcPct val="90000"/>
              </a:lnSpc>
            </a:pPr>
            <a:r>
              <a:rPr lang="en-US" sz="2200" dirty="0">
                <a:latin typeface="Candara" pitchFamily="34" charset="0"/>
              </a:rPr>
              <a:t>A medical code set, accepted under HIPAA, are alphanumeric codes, </a:t>
            </a:r>
            <a:r>
              <a:rPr lang="en-US" sz="2200" dirty="0" err="1">
                <a:latin typeface="Candara" pitchFamily="34" charset="0"/>
              </a:rPr>
              <a:t>eg</a:t>
            </a:r>
            <a:r>
              <a:rPr lang="en-US" sz="2200" dirty="0">
                <a:latin typeface="Candara" pitchFamily="34" charset="0"/>
              </a:rPr>
              <a:t>. G0270, used to identify various items and services </a:t>
            </a:r>
            <a:r>
              <a:rPr lang="en-US" sz="2200" b="1" dirty="0">
                <a:solidFill>
                  <a:srgbClr val="FF0000"/>
                </a:solidFill>
                <a:latin typeface="Candara" pitchFamily="34" charset="0"/>
              </a:rPr>
              <a:t>that are not included </a:t>
            </a:r>
            <a:r>
              <a:rPr lang="en-US" sz="2200" dirty="0">
                <a:latin typeface="Candara" pitchFamily="34" charset="0"/>
              </a:rPr>
              <a:t>in the CPT code set.</a:t>
            </a:r>
            <a:br>
              <a:rPr lang="en-US" sz="2200" dirty="0">
                <a:latin typeface="Candara" pitchFamily="34" charset="0"/>
              </a:rPr>
            </a:br>
            <a:endParaRPr lang="en-US" sz="2200" dirty="0">
              <a:latin typeface="Candara" pitchFamily="34" charset="0"/>
            </a:endParaRPr>
          </a:p>
          <a:p>
            <a:pPr eaLnBrk="1" hangingPunct="1">
              <a:lnSpc>
                <a:spcPct val="90000"/>
              </a:lnSpc>
            </a:pPr>
            <a:r>
              <a:rPr lang="en-US" sz="2600" dirty="0">
                <a:latin typeface="Candara" pitchFamily="34" charset="0"/>
              </a:rPr>
              <a:t>ICD-9/ICD-10: International Classification of Diseases</a:t>
            </a:r>
          </a:p>
          <a:p>
            <a:pPr lvl="1">
              <a:lnSpc>
                <a:spcPct val="90000"/>
              </a:lnSpc>
            </a:pPr>
            <a:r>
              <a:rPr lang="en-US" sz="2200" dirty="0">
                <a:latin typeface="Candara" pitchFamily="34" charset="0"/>
              </a:rPr>
              <a:t>“Diagnosis codes,” official system for tracking disease/condition incidence. Describe an individual’s medical condition that is determined by the treating physician.</a:t>
            </a:r>
          </a:p>
        </p:txBody>
      </p:sp>
    </p:spTree>
    <p:extLst>
      <p:ext uri="{BB962C8B-B14F-4D97-AF65-F5344CB8AC3E}">
        <p14:creationId xmlns:p14="http://schemas.microsoft.com/office/powerpoint/2010/main" val="1880592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types of information is coded?</a:t>
            </a:r>
          </a:p>
        </p:txBody>
      </p:sp>
      <p:sp>
        <p:nvSpPr>
          <p:cNvPr id="3" name="Content Placeholder 2"/>
          <p:cNvSpPr>
            <a:spLocks noGrp="1"/>
          </p:cNvSpPr>
          <p:nvPr>
            <p:ph idx="1"/>
          </p:nvPr>
        </p:nvSpPr>
        <p:spPr/>
        <p:txBody>
          <a:bodyPr>
            <a:normAutofit/>
          </a:bodyPr>
          <a:lstStyle/>
          <a:p>
            <a:r>
              <a:rPr lang="en-US" sz="2800" dirty="0"/>
              <a:t>Provider number</a:t>
            </a:r>
          </a:p>
          <a:p>
            <a:r>
              <a:rPr lang="en-US" sz="2800" dirty="0"/>
              <a:t>Medical diagnosis code</a:t>
            </a:r>
          </a:p>
          <a:p>
            <a:r>
              <a:rPr lang="en-US" sz="2800" dirty="0"/>
              <a:t>Procedure code (one procedure might be medical nutrition therapy)</a:t>
            </a:r>
          </a:p>
          <a:p>
            <a:r>
              <a:rPr lang="en-US" sz="2800" dirty="0"/>
              <a:t>Code that describes why the procedure was needed</a:t>
            </a:r>
          </a:p>
        </p:txBody>
      </p:sp>
    </p:spTree>
    <p:extLst>
      <p:ext uri="{BB962C8B-B14F-4D97-AF65-F5344CB8AC3E}">
        <p14:creationId xmlns:p14="http://schemas.microsoft.com/office/powerpoint/2010/main" val="289249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dirty="0"/>
              <a:t>Nutrition Related Codes</a:t>
            </a:r>
          </a:p>
        </p:txBody>
      </p:sp>
      <p:sp>
        <p:nvSpPr>
          <p:cNvPr id="13315" name="Rectangle 3"/>
          <p:cNvSpPr>
            <a:spLocks noGrp="1" noChangeArrowheads="1"/>
          </p:cNvSpPr>
          <p:nvPr>
            <p:ph idx="1"/>
          </p:nvPr>
        </p:nvSpPr>
        <p:spPr>
          <a:xfrm>
            <a:off x="1447800" y="1371600"/>
            <a:ext cx="6096000" cy="4419600"/>
          </a:xfrm>
        </p:spPr>
        <p:txBody>
          <a:bodyPr>
            <a:normAutofit/>
          </a:bodyPr>
          <a:lstStyle/>
          <a:p>
            <a:pPr marL="0" indent="0">
              <a:lnSpc>
                <a:spcPct val="80000"/>
              </a:lnSpc>
              <a:buNone/>
            </a:pPr>
            <a:r>
              <a:rPr lang="en-US" sz="2400" dirty="0">
                <a:hlinkClick r:id="rId2"/>
              </a:rPr>
              <a:t>https://www.eatrightpro.org/~/media/eatrightpro%20files/practice/getting%20paid/icd10cmcodesforrdns.ashx</a:t>
            </a:r>
            <a:r>
              <a:rPr lang="en-US" sz="2400" dirty="0"/>
              <a:t> </a:t>
            </a:r>
            <a:endParaRPr lang="en-US" sz="2200" dirty="0">
              <a:latin typeface="Candara" pitchFamily="34" charset="0"/>
            </a:endParaRPr>
          </a:p>
        </p:txBody>
      </p:sp>
    </p:spTree>
    <p:extLst>
      <p:ext uri="{BB962C8B-B14F-4D97-AF65-F5344CB8AC3E}">
        <p14:creationId xmlns:p14="http://schemas.microsoft.com/office/powerpoint/2010/main" val="3980029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Counseling for Obesity </a:t>
            </a:r>
          </a:p>
        </p:txBody>
      </p:sp>
      <p:sp>
        <p:nvSpPr>
          <p:cNvPr id="3" name="Content Placeholder 2"/>
          <p:cNvSpPr>
            <a:spLocks noGrp="1"/>
          </p:cNvSpPr>
          <p:nvPr>
            <p:ph idx="1"/>
          </p:nvPr>
        </p:nvSpPr>
        <p:spPr>
          <a:xfrm>
            <a:off x="1066800" y="1447800"/>
            <a:ext cx="7620000" cy="4678363"/>
          </a:xfrm>
        </p:spPr>
        <p:txBody>
          <a:bodyPr>
            <a:normAutofit/>
          </a:bodyPr>
          <a:lstStyle/>
          <a:p>
            <a:r>
              <a:rPr lang="en-US" dirty="0"/>
              <a:t>Medicare covers screening and intensive behavioral counseling for obesity by primary care providers in primary care settings for Medicare beneficiaries with a body mass index (BMI) ≥ 30kg/m</a:t>
            </a:r>
            <a:r>
              <a:rPr lang="en-US" baseline="30000" dirty="0"/>
              <a:t>2</a:t>
            </a:r>
            <a:r>
              <a:rPr lang="en-US" dirty="0"/>
              <a:t>. </a:t>
            </a:r>
          </a:p>
          <a:p>
            <a:r>
              <a:rPr lang="en-US" dirty="0"/>
              <a:t>RDs can provide services as auxiliary personnel in primary care settings and bill the services as "incident to" in accordance with CMS guidelines (42 CFR § 410.26(b) or 410.27). </a:t>
            </a:r>
          </a:p>
          <a:p>
            <a:r>
              <a:rPr lang="en-US" dirty="0"/>
              <a:t>CMS notes that the new benefit does not preclude primary care practitioners from referring eligible beneficiaries to other practitioners and/or settings for counseling; however, coverage remains only in the primary care setting. </a:t>
            </a:r>
          </a:p>
          <a:p>
            <a:r>
              <a:rPr lang="en-US" dirty="0"/>
              <a:t>RDs should work collaboratively with primary care providers to provide this service.</a:t>
            </a:r>
          </a:p>
        </p:txBody>
      </p:sp>
    </p:spTree>
    <p:extLst>
      <p:ext uri="{BB962C8B-B14F-4D97-AF65-F5344CB8AC3E}">
        <p14:creationId xmlns:p14="http://schemas.microsoft.com/office/powerpoint/2010/main" val="91646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Reimbursement rates</a:t>
            </a:r>
          </a:p>
        </p:txBody>
      </p:sp>
      <p:sp>
        <p:nvSpPr>
          <p:cNvPr id="3" name="Content Placeholder 2"/>
          <p:cNvSpPr>
            <a:spLocks noGrp="1"/>
          </p:cNvSpPr>
          <p:nvPr>
            <p:ph idx="1"/>
          </p:nvPr>
        </p:nvSpPr>
        <p:spPr/>
        <p:txBody>
          <a:bodyPr/>
          <a:lstStyle/>
          <a:p>
            <a:r>
              <a:rPr lang="en-US" b="1" dirty="0"/>
              <a:t>Office (Out-patient) Rates</a:t>
            </a:r>
            <a:endParaRPr lang="en-US" dirty="0"/>
          </a:p>
          <a:p>
            <a:pPr lvl="1"/>
            <a:r>
              <a:rPr lang="en-US" dirty="0"/>
              <a:t>Individual Initial MNT for 1 unit (15 min) ranges from $27.81-$39.12</a:t>
            </a:r>
          </a:p>
          <a:p>
            <a:pPr lvl="1"/>
            <a:r>
              <a:rPr lang="en-US" dirty="0"/>
              <a:t>Individual Subsequent MNT for 1 unit (15 min) ranges from $22.02- $33.78</a:t>
            </a:r>
          </a:p>
          <a:p>
            <a:pPr lvl="1"/>
            <a:r>
              <a:rPr lang="en-US" dirty="0"/>
              <a:t>Group MNT for 1 unit (30 min) ranges from $11.77-$18.03</a:t>
            </a:r>
          </a:p>
          <a:p>
            <a:r>
              <a:rPr lang="en-US" b="1" dirty="0"/>
              <a:t>Facility (In-patient) Rates</a:t>
            </a:r>
            <a:endParaRPr lang="en-US" dirty="0"/>
          </a:p>
          <a:p>
            <a:pPr lvl="1"/>
            <a:r>
              <a:rPr lang="en-US" dirty="0"/>
              <a:t>Individual Initial MNT for 1 unit (15 min) ranges from $24.25- $37.09</a:t>
            </a:r>
          </a:p>
          <a:p>
            <a:pPr lvl="1"/>
            <a:r>
              <a:rPr lang="en-US" dirty="0"/>
              <a:t>Individual Subsequent MNT for 1 unit (15 min) ranges from $20.53- $31.42</a:t>
            </a:r>
          </a:p>
          <a:p>
            <a:pPr lvl="1"/>
            <a:r>
              <a:rPr lang="en-US" dirty="0"/>
              <a:t>Group MNT for 1 unit (30 min) ranges from $11.35 - $17.36 </a:t>
            </a:r>
          </a:p>
          <a:p>
            <a:pPr marL="0" indent="0">
              <a:buNone/>
            </a:pPr>
            <a:r>
              <a:rPr lang="en-US" dirty="0"/>
              <a:t> </a:t>
            </a:r>
          </a:p>
          <a:p>
            <a:r>
              <a:rPr lang="en-US" i="1" dirty="0"/>
              <a:t>Note: These are the minimums and maximum rates. Each state and region will have a different rate from one another.</a:t>
            </a:r>
            <a:endParaRPr lang="en-US" dirty="0"/>
          </a:p>
          <a:p>
            <a:endParaRPr lang="en-US" dirty="0"/>
          </a:p>
        </p:txBody>
      </p:sp>
    </p:spTree>
    <p:extLst>
      <p:ext uri="{BB962C8B-B14F-4D97-AF65-F5344CB8AC3E}">
        <p14:creationId xmlns:p14="http://schemas.microsoft.com/office/powerpoint/2010/main" val="392875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Why is healthcare so expensive in the US? </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pPr marL="0" indent="0">
              <a:buNone/>
            </a:pPr>
            <a:r>
              <a:rPr lang="en-US" sz="3600" dirty="0"/>
              <a:t>We pay more for hospitalization, doctors’ visits and prescription drugs. </a:t>
            </a:r>
          </a:p>
          <a:p>
            <a:pPr marL="0" indent="0">
              <a:buNone/>
            </a:pPr>
            <a:endParaRPr lang="en-US" sz="3600" dirty="0"/>
          </a:p>
          <a:p>
            <a:pPr marL="0" indent="0">
              <a:buNone/>
            </a:pPr>
            <a:r>
              <a:rPr lang="en-US" sz="3600" dirty="0"/>
              <a:t>Our complex payment system create more on administrative costs. </a:t>
            </a:r>
          </a:p>
          <a:p>
            <a:pPr marL="0" indent="0">
              <a:buNone/>
            </a:pPr>
            <a:endParaRPr lang="en-US" sz="3600" dirty="0"/>
          </a:p>
          <a:p>
            <a:pPr marL="0" indent="0">
              <a:buNone/>
            </a:pPr>
            <a:r>
              <a:rPr lang="en-US" sz="3600" dirty="0"/>
              <a:t>Higher rate of poverty and obesity contribute to lower life expectancy that may not be explained by differences in health care delivery systems.</a:t>
            </a:r>
          </a:p>
          <a:p>
            <a:pPr marL="0" indent="0" algn="r">
              <a:buNone/>
            </a:pPr>
            <a:endParaRPr lang="en-US" sz="3600"/>
          </a:p>
          <a:p>
            <a:pPr marL="0" indent="0" algn="r">
              <a:buNone/>
            </a:pPr>
            <a:r>
              <a:rPr lang="en-US" sz="3600" dirty="0"/>
              <a:t> </a:t>
            </a:r>
            <a:r>
              <a:rPr lang="en-US" sz="3600" i="1" dirty="0"/>
              <a:t>JAMA.</a:t>
            </a:r>
            <a:r>
              <a:rPr lang="en-US" sz="3600" dirty="0"/>
              <a:t> 2018;319(10):1024–1039</a:t>
            </a:r>
          </a:p>
        </p:txBody>
      </p:sp>
    </p:spTree>
    <p:extLst>
      <p:ext uri="{BB962C8B-B14F-4D97-AF65-F5344CB8AC3E}">
        <p14:creationId xmlns:p14="http://schemas.microsoft.com/office/powerpoint/2010/main" val="1098018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629" y="1038922"/>
            <a:ext cx="901578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itle 4"/>
          <p:cNvSpPr>
            <a:spLocks noGrp="1"/>
          </p:cNvSpPr>
          <p:nvPr>
            <p:ph type="title"/>
          </p:nvPr>
        </p:nvSpPr>
        <p:spPr>
          <a:xfrm>
            <a:off x="685800" y="330200"/>
            <a:ext cx="8077200" cy="584200"/>
          </a:xfrm>
        </p:spPr>
        <p:txBody>
          <a:bodyPr/>
          <a:lstStyle/>
          <a:p>
            <a:r>
              <a:rPr lang="en-US" altLang="en-US" sz="3200"/>
              <a:t>Comparative Health System Performance</a:t>
            </a:r>
          </a:p>
        </p:txBody>
      </p:sp>
      <p:sp>
        <p:nvSpPr>
          <p:cNvPr id="22532" name="TextBox 3"/>
          <p:cNvSpPr txBox="1">
            <a:spLocks noChangeArrowheads="1"/>
          </p:cNvSpPr>
          <p:nvPr/>
        </p:nvSpPr>
        <p:spPr bwMode="auto">
          <a:xfrm>
            <a:off x="1143000" y="6220522"/>
            <a:ext cx="2470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en-US" sz="1200">
                <a:solidFill>
                  <a:prstClr val="black"/>
                </a:solidFill>
              </a:rPr>
              <a:t>Source: the Commonwealth Fund</a:t>
            </a:r>
          </a:p>
        </p:txBody>
      </p:sp>
    </p:spTree>
    <p:extLst>
      <p:ext uri="{BB962C8B-B14F-4D97-AF65-F5344CB8AC3E}">
        <p14:creationId xmlns:p14="http://schemas.microsoft.com/office/powerpoint/2010/main" val="652848146"/>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Figure 1 - cost vs qua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9350"/>
            <a:ext cx="9144000" cy="487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5" name="Oval 3"/>
          <p:cNvSpPr>
            <a:spLocks noChangeArrowheads="1"/>
          </p:cNvSpPr>
          <p:nvPr/>
        </p:nvSpPr>
        <p:spPr bwMode="auto">
          <a:xfrm>
            <a:off x="2133600" y="1752600"/>
            <a:ext cx="2362200" cy="1066800"/>
          </a:xfrm>
          <a:prstGeom prst="ellipse">
            <a:avLst/>
          </a:prstGeom>
          <a:noFill/>
          <a:ln w="28575" cap="sq">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altLang="en-US">
              <a:solidFill>
                <a:prstClr val="black"/>
              </a:solidFill>
              <a:latin typeface="Arial" pitchFamily="34" charset="0"/>
              <a:cs typeface="Arial" pitchFamily="34" charset="0"/>
            </a:endParaRPr>
          </a:p>
        </p:txBody>
      </p:sp>
      <p:sp>
        <p:nvSpPr>
          <p:cNvPr id="23556" name="Text Box 4"/>
          <p:cNvSpPr txBox="1">
            <a:spLocks noChangeArrowheads="1"/>
          </p:cNvSpPr>
          <p:nvPr/>
        </p:nvSpPr>
        <p:spPr bwMode="auto">
          <a:xfrm>
            <a:off x="1371600" y="6092825"/>
            <a:ext cx="7239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altLang="en-US" sz="1400">
                <a:solidFill>
                  <a:prstClr val="black"/>
                </a:solidFill>
              </a:rPr>
              <a:t>Organization for Economic Cooperation and Development data, 2000</a:t>
            </a:r>
          </a:p>
        </p:txBody>
      </p:sp>
      <p:sp>
        <p:nvSpPr>
          <p:cNvPr id="23557" name="Rectangle 5"/>
          <p:cNvSpPr>
            <a:spLocks noGrp="1" noChangeArrowheads="1"/>
          </p:cNvSpPr>
          <p:nvPr>
            <p:ph type="title"/>
          </p:nvPr>
        </p:nvSpPr>
        <p:spPr>
          <a:xfrm>
            <a:off x="762000" y="228600"/>
            <a:ext cx="7696200" cy="609600"/>
          </a:xfrm>
        </p:spPr>
        <p:txBody>
          <a:bodyPr anchor="b"/>
          <a:lstStyle/>
          <a:p>
            <a:pPr eaLnBrk="1" hangingPunct="1"/>
            <a:r>
              <a:rPr lang="en-US" altLang="en-US" sz="3200"/>
              <a:t>Cost per capita vs healthy life years </a:t>
            </a:r>
          </a:p>
        </p:txBody>
      </p:sp>
      <p:sp>
        <p:nvSpPr>
          <p:cNvPr id="23558" name="Oval 6"/>
          <p:cNvSpPr>
            <a:spLocks noChangeArrowheads="1"/>
          </p:cNvSpPr>
          <p:nvPr/>
        </p:nvSpPr>
        <p:spPr bwMode="auto">
          <a:xfrm>
            <a:off x="6705600" y="2971800"/>
            <a:ext cx="1524000" cy="914400"/>
          </a:xfrm>
          <a:prstGeom prst="ellipse">
            <a:avLst/>
          </a:prstGeom>
          <a:noFill/>
          <a:ln w="57150">
            <a:solidFill>
              <a:srgbClr val="00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fontAlgn="base">
              <a:spcBef>
                <a:spcPct val="0"/>
              </a:spcBef>
              <a:spcAft>
                <a:spcPct val="0"/>
              </a:spcAft>
            </a:pPr>
            <a:endParaRPr lang="en-US" altLang="en-US">
              <a:solidFill>
                <a:prstClr val="black"/>
              </a:solidFill>
              <a:latin typeface="Arial" pitchFamily="34" charset="0"/>
              <a:cs typeface="Arial" pitchFamily="34" charset="0"/>
            </a:endParaRPr>
          </a:p>
        </p:txBody>
      </p:sp>
      <p:sp>
        <p:nvSpPr>
          <p:cNvPr id="23559" name="Text Box 7"/>
          <p:cNvSpPr txBox="1">
            <a:spLocks noChangeArrowheads="1"/>
          </p:cNvSpPr>
          <p:nvPr/>
        </p:nvSpPr>
        <p:spPr bwMode="auto">
          <a:xfrm>
            <a:off x="6781800" y="2743200"/>
            <a:ext cx="83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50000"/>
              </a:spcBef>
              <a:spcAft>
                <a:spcPct val="0"/>
              </a:spcAft>
            </a:pPr>
            <a:r>
              <a:rPr lang="en-US" altLang="en-US" b="1">
                <a:solidFill>
                  <a:srgbClr val="000000"/>
                </a:solidFill>
                <a:latin typeface="Verdana" pitchFamily="34" charset="0"/>
              </a:rPr>
              <a:t>Best</a:t>
            </a:r>
          </a:p>
        </p:txBody>
      </p:sp>
    </p:spTree>
    <p:extLst>
      <p:ext uri="{BB962C8B-B14F-4D97-AF65-F5344CB8AC3E}">
        <p14:creationId xmlns:p14="http://schemas.microsoft.com/office/powerpoint/2010/main" val="1185378946"/>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nutrition professionals…</a:t>
            </a:r>
          </a:p>
        </p:txBody>
      </p:sp>
      <p:sp>
        <p:nvSpPr>
          <p:cNvPr id="3" name="Content Placeholder 2"/>
          <p:cNvSpPr>
            <a:spLocks noGrp="1"/>
          </p:cNvSpPr>
          <p:nvPr>
            <p:ph idx="1"/>
          </p:nvPr>
        </p:nvSpPr>
        <p:spPr/>
        <p:txBody>
          <a:bodyPr>
            <a:normAutofit/>
          </a:bodyPr>
          <a:lstStyle/>
          <a:p>
            <a:r>
              <a:rPr lang="en-US" sz="3200" dirty="0"/>
              <a:t>Reduce health care costs?</a:t>
            </a:r>
          </a:p>
          <a:p>
            <a:r>
              <a:rPr lang="en-US" sz="3200" dirty="0"/>
              <a:t>Improve population health? </a:t>
            </a:r>
          </a:p>
          <a:p>
            <a:r>
              <a:rPr lang="en-US" sz="3200" dirty="0"/>
              <a:t>Increase demand and compensations for RDNs &amp; DTRs? </a:t>
            </a:r>
          </a:p>
        </p:txBody>
      </p:sp>
    </p:spTree>
    <p:extLst>
      <p:ext uri="{BB962C8B-B14F-4D97-AF65-F5344CB8AC3E}">
        <p14:creationId xmlns:p14="http://schemas.microsoft.com/office/powerpoint/2010/main" val="2695002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RDN/DTR group Actions</a:t>
            </a:r>
          </a:p>
        </p:txBody>
      </p:sp>
      <p:sp>
        <p:nvSpPr>
          <p:cNvPr id="3" name="Content Placeholder 2"/>
          <p:cNvSpPr>
            <a:spLocks noGrp="1"/>
          </p:cNvSpPr>
          <p:nvPr>
            <p:ph idx="1"/>
          </p:nvPr>
        </p:nvSpPr>
        <p:spPr>
          <a:xfrm>
            <a:off x="938758" y="1143000"/>
            <a:ext cx="7633742" cy="5410200"/>
          </a:xfrm>
        </p:spPr>
        <p:txBody>
          <a:bodyPr>
            <a:normAutofit/>
          </a:bodyPr>
          <a:lstStyle/>
          <a:p>
            <a:pPr>
              <a:spcBef>
                <a:spcPts val="1200"/>
              </a:spcBef>
            </a:pPr>
            <a:r>
              <a:rPr lang="en-US" sz="2400" b="1" dirty="0"/>
              <a:t>Advocacy:</a:t>
            </a:r>
            <a:r>
              <a:rPr lang="en-US" sz="2400" dirty="0"/>
              <a:t> Impact federal, state, and local laws and regulations to support inclusion and payment </a:t>
            </a:r>
          </a:p>
          <a:p>
            <a:pPr>
              <a:spcBef>
                <a:spcPts val="1200"/>
              </a:spcBef>
            </a:pPr>
            <a:r>
              <a:rPr lang="en-US" sz="2400" b="1" dirty="0"/>
              <a:t>Positioning:</a:t>
            </a:r>
            <a:r>
              <a:rPr lang="en-US" sz="2400" dirty="0"/>
              <a:t> Demonstrate the value of our participation in care. </a:t>
            </a:r>
          </a:p>
          <a:p>
            <a:pPr>
              <a:spcBef>
                <a:spcPts val="1200"/>
              </a:spcBef>
            </a:pPr>
            <a:r>
              <a:rPr lang="en-US" sz="2400" b="1" dirty="0"/>
              <a:t>Collaboration:</a:t>
            </a:r>
            <a:r>
              <a:rPr lang="en-US" sz="2400" dirty="0"/>
              <a:t> Leverage existing and new partnerships</a:t>
            </a:r>
          </a:p>
          <a:p>
            <a:pPr>
              <a:spcBef>
                <a:spcPts val="1200"/>
              </a:spcBef>
            </a:pPr>
            <a:r>
              <a:rPr lang="en-US" sz="2400" b="1" dirty="0"/>
              <a:t>Development:</a:t>
            </a:r>
            <a:r>
              <a:rPr lang="en-US" sz="2400" dirty="0"/>
              <a:t> Empower current and future peers to advocate</a:t>
            </a:r>
          </a:p>
          <a:p>
            <a:pPr>
              <a:spcBef>
                <a:spcPts val="1200"/>
              </a:spcBef>
            </a:pPr>
            <a:r>
              <a:rPr lang="en-US" sz="2400" b="1" dirty="0"/>
              <a:t>Resources:</a:t>
            </a:r>
            <a:r>
              <a:rPr lang="en-US" sz="2400" dirty="0"/>
              <a:t> Use Academy resources</a:t>
            </a:r>
          </a:p>
        </p:txBody>
      </p:sp>
    </p:spTree>
    <p:extLst>
      <p:ext uri="{BB962C8B-B14F-4D97-AF65-F5344CB8AC3E}">
        <p14:creationId xmlns:p14="http://schemas.microsoft.com/office/powerpoint/2010/main" val="28308302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itle 1"/>
          <p:cNvSpPr>
            <a:spLocks noGrp="1"/>
          </p:cNvSpPr>
          <p:nvPr>
            <p:ph type="body" sz="quarter" idx="13"/>
          </p:nvPr>
        </p:nvSpPr>
        <p:spPr bwMode="auto">
          <a:xfrm>
            <a:off x="990600" y="3314700"/>
            <a:ext cx="4267200" cy="1181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p>
            <a:pPr marL="0" indent="0">
              <a:buNone/>
            </a:pPr>
            <a:r>
              <a:rPr lang="en-US" altLang="en-US" dirty="0">
                <a:latin typeface="+mj-lt"/>
              </a:rPr>
              <a:t>The Comprehensive Primary Care Initiative:  Partnering RDs with Primary Care Practices</a:t>
            </a:r>
          </a:p>
          <a:p>
            <a:pPr marL="0" indent="0"/>
            <a:endParaRPr lang="en-US" altLang="en-US" dirty="0"/>
          </a:p>
        </p:txBody>
      </p:sp>
      <p:pic>
        <p:nvPicPr>
          <p:cNvPr id="17411" name="Picture 4" descr="MH90038775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447800"/>
            <a:ext cx="32766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40508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4"/>
          <p:cNvSpPr>
            <a:spLocks noGrp="1"/>
          </p:cNvSpPr>
          <p:nvPr>
            <p:ph type="title"/>
          </p:nvPr>
        </p:nvSpPr>
        <p:spPr>
          <a:xfrm>
            <a:off x="685800" y="330200"/>
            <a:ext cx="8077200" cy="1117600"/>
          </a:xfrm>
        </p:spPr>
        <p:txBody>
          <a:bodyPr>
            <a:normAutofit/>
          </a:bodyPr>
          <a:lstStyle/>
          <a:p>
            <a:pPr algn="ctr"/>
            <a:r>
              <a:rPr lang="en-US" altLang="en-US" sz="3200" dirty="0"/>
              <a:t>Ideas the Academy is promoting</a:t>
            </a:r>
          </a:p>
        </p:txBody>
      </p:sp>
      <p:sp>
        <p:nvSpPr>
          <p:cNvPr id="22532" name="TextBox 3"/>
          <p:cNvSpPr txBox="1">
            <a:spLocks noChangeArrowheads="1"/>
          </p:cNvSpPr>
          <p:nvPr/>
        </p:nvSpPr>
        <p:spPr bwMode="auto">
          <a:xfrm>
            <a:off x="1143000" y="6220522"/>
            <a:ext cx="2470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r>
              <a:rPr lang="en-US" altLang="en-US" sz="1200">
                <a:solidFill>
                  <a:prstClr val="black"/>
                </a:solidFill>
              </a:rPr>
              <a:t>Source: the Commonwealth Fund</a:t>
            </a:r>
          </a:p>
        </p:txBody>
      </p:sp>
      <p:sp>
        <p:nvSpPr>
          <p:cNvPr id="2" name="TextBox 1"/>
          <p:cNvSpPr txBox="1"/>
          <p:nvPr/>
        </p:nvSpPr>
        <p:spPr>
          <a:xfrm>
            <a:off x="838200" y="2667000"/>
            <a:ext cx="7696200" cy="1569660"/>
          </a:xfrm>
          <a:prstGeom prst="rect">
            <a:avLst/>
          </a:prstGeom>
          <a:noFill/>
        </p:spPr>
        <p:txBody>
          <a:bodyPr wrap="square" rtlCol="0">
            <a:spAutoFit/>
          </a:bodyPr>
          <a:lstStyle/>
          <a:p>
            <a:r>
              <a:rPr lang="en-US" sz="3200" dirty="0"/>
              <a:t>Strengthen primary care (family MD)</a:t>
            </a:r>
          </a:p>
          <a:p>
            <a:endParaRPr lang="en-US" sz="3200" dirty="0"/>
          </a:p>
          <a:p>
            <a:r>
              <a:rPr lang="en-US" sz="3200" dirty="0"/>
              <a:t>Change reimbursement models</a:t>
            </a:r>
          </a:p>
        </p:txBody>
      </p:sp>
    </p:spTree>
    <p:extLst>
      <p:ext uri="{BB962C8B-B14F-4D97-AF65-F5344CB8AC3E}">
        <p14:creationId xmlns:p14="http://schemas.microsoft.com/office/powerpoint/2010/main" val="3693817415"/>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1"/>
          <p:cNvSpPr>
            <a:spLocks noGrp="1"/>
          </p:cNvSpPr>
          <p:nvPr>
            <p:ph type="body" sz="quarter" idx="12"/>
          </p:nvPr>
        </p:nvSpPr>
        <p:spPr/>
        <p:txBody>
          <a:bodyPr>
            <a:normAutofit lnSpcReduction="10000"/>
          </a:bodyPr>
          <a:lstStyle/>
          <a:p>
            <a:pPr marL="0" indent="0"/>
            <a:endParaRPr lang="en-US" altLang="en-US"/>
          </a:p>
        </p:txBody>
      </p:sp>
      <p:sp>
        <p:nvSpPr>
          <p:cNvPr id="20483" name="Text Placeholder 2"/>
          <p:cNvSpPr>
            <a:spLocks noGrp="1"/>
          </p:cNvSpPr>
          <p:nvPr>
            <p:ph type="body" sz="quarter" idx="13"/>
          </p:nvPr>
        </p:nvSpPr>
        <p:spPr/>
        <p:txBody>
          <a:bodyPr/>
          <a:lstStyle/>
          <a:p>
            <a:pPr marL="0" indent="0"/>
            <a:endParaRPr lang="en-US" altLang="en-US"/>
          </a:p>
        </p:txBody>
      </p:sp>
      <p:sp>
        <p:nvSpPr>
          <p:cNvPr id="20485" name="Date Placeholder 4"/>
          <p:cNvSpPr>
            <a:spLocks noGrp="1"/>
          </p:cNvSpPr>
          <p:nvPr>
            <p:ph type="dt" sz="half"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fontAlgn="base" hangingPunct="1">
              <a:spcBef>
                <a:spcPct val="0"/>
              </a:spcBef>
              <a:spcAft>
                <a:spcPct val="0"/>
              </a:spcAft>
            </a:pPr>
            <a:endParaRPr lang="en-US" altLang="en-US">
              <a:solidFill>
                <a:srgbClr val="717171"/>
              </a:solidFill>
              <a:latin typeface="Tahoma" pitchFamily="34" charset="0"/>
              <a:cs typeface="Tahoma" pitchFamily="34" charset="0"/>
            </a:endParaRPr>
          </a:p>
        </p:txBody>
      </p:sp>
      <p:pic>
        <p:nvPicPr>
          <p:cNvPr id="2048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21593"/>
            <a:ext cx="8534400" cy="4937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4530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38200" y="228600"/>
            <a:ext cx="7391400" cy="838200"/>
          </a:xfrm>
        </p:spPr>
        <p:txBody>
          <a:bodyPr/>
          <a:lstStyle/>
          <a:p>
            <a:pPr>
              <a:lnSpc>
                <a:spcPts val="2800"/>
              </a:lnSpc>
            </a:pPr>
            <a:r>
              <a:rPr lang="en-US" altLang="en-US" sz="3200" dirty="0"/>
              <a:t>The Evidence</a:t>
            </a:r>
          </a:p>
        </p:txBody>
      </p:sp>
      <p:sp>
        <p:nvSpPr>
          <p:cNvPr id="24579" name="Content Placeholder 2"/>
          <p:cNvSpPr>
            <a:spLocks noGrp="1"/>
          </p:cNvSpPr>
          <p:nvPr>
            <p:ph idx="1"/>
          </p:nvPr>
        </p:nvSpPr>
        <p:spPr>
          <a:xfrm>
            <a:off x="838200" y="1088571"/>
            <a:ext cx="7848600" cy="5059363"/>
          </a:xfrm>
        </p:spPr>
        <p:txBody>
          <a:bodyPr/>
          <a:lstStyle/>
          <a:p>
            <a:pPr marL="0" indent="0">
              <a:buNone/>
            </a:pPr>
            <a:r>
              <a:rPr lang="en-US" altLang="en-US" sz="2400" b="1" dirty="0"/>
              <a:t>Primary Care Improves Population Health Outcomes</a:t>
            </a:r>
            <a:endParaRPr lang="en-US" altLang="en-US" sz="2400" b="1" dirty="0">
              <a:solidFill>
                <a:srgbClr val="717171"/>
              </a:solidFill>
            </a:endParaRPr>
          </a:p>
          <a:p>
            <a:pPr>
              <a:buFont typeface="Wingdings" pitchFamily="2" charset="2"/>
              <a:buChar char="ü"/>
            </a:pPr>
            <a:r>
              <a:rPr lang="en-US" altLang="en-US" sz="2800" dirty="0">
                <a:solidFill>
                  <a:srgbClr val="717171"/>
                </a:solidFill>
              </a:rPr>
              <a:t>Primary care improves quality and  effectiveness.</a:t>
            </a:r>
          </a:p>
          <a:p>
            <a:pPr>
              <a:buFont typeface="Wingdings" pitchFamily="2" charset="2"/>
              <a:buChar char="ü"/>
            </a:pPr>
            <a:r>
              <a:rPr lang="en-US" altLang="en-US" sz="2800" dirty="0">
                <a:solidFill>
                  <a:srgbClr val="717171"/>
                </a:solidFill>
              </a:rPr>
              <a:t>Primary care decreases costs.</a:t>
            </a:r>
          </a:p>
          <a:p>
            <a:pPr>
              <a:buFont typeface="Wingdings" pitchFamily="2" charset="2"/>
              <a:buChar char="ü"/>
            </a:pPr>
            <a:r>
              <a:rPr lang="en-US" altLang="en-US" sz="2800" dirty="0">
                <a:solidFill>
                  <a:srgbClr val="717171"/>
                </a:solidFill>
              </a:rPr>
              <a:t>Primary care improves equity.</a:t>
            </a:r>
          </a:p>
          <a:p>
            <a:pPr>
              <a:buFont typeface="Wingdings" pitchFamily="2" charset="2"/>
              <a:buChar char="ü"/>
            </a:pPr>
            <a:r>
              <a:rPr lang="en-US" altLang="en-US" sz="2800" dirty="0">
                <a:solidFill>
                  <a:srgbClr val="717171"/>
                </a:solidFill>
              </a:rPr>
              <a:t>Multiple outcomes are better in systems with stronger primary care. </a:t>
            </a:r>
          </a:p>
          <a:p>
            <a:endParaRPr lang="en-US" altLang="en-US" sz="2800" dirty="0">
              <a:solidFill>
                <a:srgbClr val="717171"/>
              </a:solidFill>
            </a:endParaRPr>
          </a:p>
          <a:p>
            <a:pPr algn="ctr"/>
            <a:r>
              <a:rPr lang="en-US" altLang="en-US" sz="2800" i="1" dirty="0">
                <a:solidFill>
                  <a:srgbClr val="C00000"/>
                </a:solidFill>
              </a:rPr>
              <a:t>NO STUDY SHOWS OTHERWISE</a:t>
            </a:r>
          </a:p>
        </p:txBody>
      </p:sp>
    </p:spTree>
    <p:extLst>
      <p:ext uri="{BB962C8B-B14F-4D97-AF65-F5344CB8AC3E}">
        <p14:creationId xmlns:p14="http://schemas.microsoft.com/office/powerpoint/2010/main" val="882526544"/>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762000" y="228600"/>
            <a:ext cx="8001000" cy="838200"/>
          </a:xfrm>
        </p:spPr>
        <p:txBody>
          <a:bodyPr>
            <a:normAutofit/>
          </a:bodyPr>
          <a:lstStyle/>
          <a:p>
            <a:pPr>
              <a:lnSpc>
                <a:spcPts val="2800"/>
              </a:lnSpc>
            </a:pPr>
            <a:r>
              <a:rPr lang="en-US" altLang="en-US" sz="3200" dirty="0"/>
              <a:t>Need for Change – Primary Care </a:t>
            </a:r>
            <a:r>
              <a:rPr lang="en-US" altLang="en-US" dirty="0"/>
              <a:t>View</a:t>
            </a:r>
            <a:endParaRPr lang="en-US" altLang="en-US" sz="3200" dirty="0"/>
          </a:p>
        </p:txBody>
      </p:sp>
      <p:sp>
        <p:nvSpPr>
          <p:cNvPr id="26627" name="Content Placeholder 2"/>
          <p:cNvSpPr>
            <a:spLocks noGrp="1"/>
          </p:cNvSpPr>
          <p:nvPr>
            <p:ph idx="1"/>
          </p:nvPr>
        </p:nvSpPr>
        <p:spPr>
          <a:xfrm>
            <a:off x="457200" y="1066800"/>
            <a:ext cx="8229600" cy="4525963"/>
          </a:xfrm>
        </p:spPr>
        <p:txBody>
          <a:bodyPr/>
          <a:lstStyle/>
          <a:p>
            <a:pPr marL="0" indent="0">
              <a:buNone/>
            </a:pPr>
            <a:r>
              <a:rPr lang="en-US" altLang="en-US" sz="2800" dirty="0"/>
              <a:t>Primary care clinicians – on a treadmill </a:t>
            </a:r>
          </a:p>
          <a:p>
            <a:pPr lvl="1"/>
            <a:r>
              <a:rPr lang="en-US" altLang="en-US" sz="2400" dirty="0"/>
              <a:t>Payment system slanted against primary care, toward procedures, specialists, hospitals</a:t>
            </a:r>
          </a:p>
          <a:p>
            <a:pPr lvl="1"/>
            <a:r>
              <a:rPr lang="en-US" altLang="en-US" sz="2400" dirty="0"/>
              <a:t>Very tight financial margin</a:t>
            </a:r>
          </a:p>
          <a:p>
            <a:pPr lvl="1"/>
            <a:r>
              <a:rPr lang="en-US" altLang="en-US" sz="2400" dirty="0"/>
              <a:t>Have to see more and more patients to survive</a:t>
            </a:r>
          </a:p>
          <a:p>
            <a:pPr lvl="1"/>
            <a:r>
              <a:rPr lang="en-US" altLang="en-US" sz="2400" dirty="0"/>
              <a:t>Can’t deliver the type of care needed</a:t>
            </a:r>
          </a:p>
          <a:p>
            <a:pPr lvl="1"/>
            <a:r>
              <a:rPr lang="en-US" altLang="en-US" sz="2400" dirty="0"/>
              <a:t>Need to have other health professionals on their care teams (RDs and RDNs!) but current payment models make this difficult (for both practice &amp; patient)</a:t>
            </a:r>
          </a:p>
          <a:p>
            <a:endParaRPr lang="en-US" altLang="en-US" dirty="0"/>
          </a:p>
        </p:txBody>
      </p:sp>
      <p:pic>
        <p:nvPicPr>
          <p:cNvPr id="26628" name="Picture 2" descr="Metaphor of businessman running in a hamster whe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876800"/>
            <a:ext cx="1828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345304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762000" y="304800"/>
            <a:ext cx="6629400" cy="563563"/>
          </a:xfrm>
        </p:spPr>
        <p:txBody>
          <a:bodyPr>
            <a:normAutofit fontScale="90000"/>
          </a:bodyPr>
          <a:lstStyle/>
          <a:p>
            <a:r>
              <a:rPr lang="en-US" altLang="en-US" sz="3200"/>
              <a:t>Why is this Important for the RD?</a:t>
            </a:r>
          </a:p>
        </p:txBody>
      </p:sp>
      <p:sp>
        <p:nvSpPr>
          <p:cNvPr id="3" name="Content Placeholder 2"/>
          <p:cNvSpPr>
            <a:spLocks noGrp="1"/>
          </p:cNvSpPr>
          <p:nvPr>
            <p:ph idx="1"/>
          </p:nvPr>
        </p:nvSpPr>
        <p:spPr>
          <a:xfrm>
            <a:off x="1066800" y="1066800"/>
            <a:ext cx="7620000" cy="4525963"/>
          </a:xfrm>
        </p:spPr>
        <p:txBody>
          <a:bodyPr>
            <a:normAutofit fontScale="25000" lnSpcReduction="20000"/>
          </a:bodyPr>
          <a:lstStyle/>
          <a:p>
            <a:pPr marL="0" indent="0">
              <a:spcBef>
                <a:spcPts val="0"/>
              </a:spcBef>
              <a:spcAft>
                <a:spcPts val="600"/>
              </a:spcAft>
              <a:buNone/>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MNT is linked to improved clinical outcomes and reduced costs related to:</a:t>
            </a:r>
          </a:p>
          <a:p>
            <a:pPr lvl="1">
              <a:lnSpc>
                <a:spcPct val="12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physician time </a:t>
            </a:r>
          </a:p>
          <a:p>
            <a:pPr lvl="1">
              <a:lnSpc>
                <a:spcPct val="12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medication use and hospital admissions for people with obesity</a:t>
            </a:r>
          </a:p>
          <a:p>
            <a:pPr lvl="1">
              <a:lnSpc>
                <a:spcPct val="120000"/>
              </a:lnSpc>
              <a:spcBef>
                <a:spcPts val="0"/>
              </a:spcBef>
              <a:spcAft>
                <a:spcPts val="18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diabetes and disorders of lipid metabolism, as well as other chronic diseases</a:t>
            </a:r>
          </a:p>
          <a:p>
            <a:pPr marL="0" indent="0">
              <a:lnSpc>
                <a:spcPct val="115000"/>
              </a:lnSpc>
              <a:spcBef>
                <a:spcPts val="0"/>
              </a:spcBef>
              <a:spcAft>
                <a:spcPts val="600"/>
              </a:spcAft>
              <a:buNone/>
              <a:tabLst>
                <a:tab pos="52388"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An RD delivered lifestyle approach to diabetes and obesity improved diverse indicators of health, including:</a:t>
            </a:r>
          </a:p>
          <a:p>
            <a:pPr lvl="1">
              <a:lnSpc>
                <a:spcPct val="12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Weight</a:t>
            </a:r>
          </a:p>
          <a:p>
            <a:pPr lvl="1">
              <a:lnSpc>
                <a:spcPct val="12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HbA1c</a:t>
            </a:r>
          </a:p>
          <a:p>
            <a:pPr lvl="1">
              <a:lnSpc>
                <a:spcPct val="12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Health-related quality of life, use of prescription medications, productivity and total health care costs</a:t>
            </a:r>
          </a:p>
          <a:p>
            <a:pPr lvl="1">
              <a:lnSpc>
                <a:spcPct val="120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7400" dirty="0">
                <a:ea typeface="Times New Roman"/>
                <a:cs typeface="Times New Roman"/>
              </a:rPr>
              <a:t>For every dollar invested in the RD-led lifestyle modification program there was a return of $14.58</a:t>
            </a:r>
          </a:p>
          <a:p>
            <a:pPr>
              <a:defRPr/>
            </a:pPr>
            <a:endParaRPr lang="en-US" dirty="0"/>
          </a:p>
        </p:txBody>
      </p:sp>
    </p:spTree>
    <p:extLst>
      <p:ext uri="{BB962C8B-B14F-4D97-AF65-F5344CB8AC3E}">
        <p14:creationId xmlns:p14="http://schemas.microsoft.com/office/powerpoint/2010/main" val="143655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219200" y="228600"/>
            <a:ext cx="7086600" cy="914400"/>
          </a:xfrm>
        </p:spPr>
        <p:txBody>
          <a:bodyPr>
            <a:normAutofit/>
          </a:bodyPr>
          <a:lstStyle/>
          <a:p>
            <a:pPr>
              <a:lnSpc>
                <a:spcPts val="2800"/>
              </a:lnSpc>
            </a:pPr>
            <a:r>
              <a:rPr lang="en-US" altLang="en-US" sz="3200"/>
              <a:t>Why is this Important for the RD and RDN?</a:t>
            </a:r>
          </a:p>
        </p:txBody>
      </p:sp>
      <p:sp>
        <p:nvSpPr>
          <p:cNvPr id="3" name="Content Placeholder 2"/>
          <p:cNvSpPr>
            <a:spLocks noGrp="1"/>
          </p:cNvSpPr>
          <p:nvPr>
            <p:ph idx="1"/>
          </p:nvPr>
        </p:nvSpPr>
        <p:spPr>
          <a:xfrm>
            <a:off x="457200" y="1143000"/>
            <a:ext cx="8229600" cy="5333999"/>
          </a:xfrm>
        </p:spPr>
        <p:txBody>
          <a:bodyPr>
            <a:normAutofit fontScale="62500" lnSpcReduction="20000"/>
          </a:bodyPr>
          <a:lstStyle/>
          <a:p>
            <a:pPr indent="-3175">
              <a:lnSpc>
                <a:spcPct val="120000"/>
              </a:lnSpc>
              <a:spcBef>
                <a:spcPts val="0"/>
              </a:spcBef>
              <a:spcAft>
                <a:spcPts val="10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5100" dirty="0">
                <a:solidFill>
                  <a:srgbClr val="717171"/>
                </a:solidFill>
                <a:ea typeface="Times New Roman"/>
                <a:cs typeface="Times New Roman"/>
              </a:rPr>
              <a:t>The </a:t>
            </a:r>
            <a:r>
              <a:rPr lang="en-US" sz="5100" dirty="0" err="1">
                <a:solidFill>
                  <a:srgbClr val="717171"/>
                </a:solidFill>
                <a:ea typeface="Times New Roman"/>
                <a:cs typeface="Times New Roman"/>
              </a:rPr>
              <a:t>Lewin</a:t>
            </a:r>
            <a:r>
              <a:rPr lang="en-US" sz="5100" dirty="0">
                <a:solidFill>
                  <a:srgbClr val="717171"/>
                </a:solidFill>
                <a:ea typeface="Times New Roman"/>
                <a:cs typeface="Times New Roman"/>
              </a:rPr>
              <a:t> Group documented an 8.6% reduction in hospital utilization and 16.9% reduction in physician visits associated with MNT for patients with cardiovascular disease. </a:t>
            </a:r>
            <a:br>
              <a:rPr lang="en-US" sz="5100" dirty="0">
                <a:solidFill>
                  <a:srgbClr val="717171"/>
                </a:solidFill>
                <a:ea typeface="Times New Roman"/>
                <a:cs typeface="Times New Roman"/>
              </a:rPr>
            </a:br>
            <a:endParaRPr lang="en-US" sz="5100" dirty="0">
              <a:solidFill>
                <a:srgbClr val="717171"/>
              </a:solidFill>
              <a:ea typeface="Times New Roman"/>
              <a:cs typeface="Times New Roman"/>
            </a:endParaRPr>
          </a:p>
          <a:p>
            <a:pPr indent="-3175">
              <a:lnSpc>
                <a:spcPct val="120000"/>
              </a:lnSpc>
              <a:spcBef>
                <a:spcPts val="0"/>
              </a:spcBef>
              <a:spcAft>
                <a:spcPts val="100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a:pPr>
            <a:r>
              <a:rPr lang="en-US" sz="5100" dirty="0">
                <a:ea typeface="Times New Roman"/>
                <a:cs typeface="Times New Roman"/>
              </a:rPr>
              <a:t>The group additionally documented a 9.5% reduction in hospital utilization and 23.5% reduction in physician visits when MNT was provided to persons with diabetes mellitus.</a:t>
            </a:r>
          </a:p>
          <a:p>
            <a:pPr>
              <a:defRPr/>
            </a:pPr>
            <a:endParaRPr lang="en-US" dirty="0"/>
          </a:p>
        </p:txBody>
      </p:sp>
    </p:spTree>
    <p:extLst>
      <p:ext uri="{BB962C8B-B14F-4D97-AF65-F5344CB8AC3E}">
        <p14:creationId xmlns:p14="http://schemas.microsoft.com/office/powerpoint/2010/main" val="40469484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type="body" sz="quarter" idx="12"/>
          </p:nvPr>
        </p:nvSpPr>
        <p:spPr bwMode="auto">
          <a:xfrm>
            <a:off x="914400" y="2362200"/>
            <a:ext cx="4495800" cy="3657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2500" lnSpcReduction="10000"/>
          </a:bodyPr>
          <a:lstStyle/>
          <a:p>
            <a:pPr marL="117475">
              <a:buNone/>
            </a:pPr>
            <a:r>
              <a:rPr lang="en-US" altLang="en-US" sz="2400" dirty="0"/>
              <a:t>Providers expected to incorporate “5 functions” </a:t>
            </a:r>
          </a:p>
          <a:p>
            <a:pPr lvl="1"/>
            <a:r>
              <a:rPr lang="en-US" altLang="en-US" sz="2000" dirty="0"/>
              <a:t>Care management*</a:t>
            </a:r>
          </a:p>
          <a:p>
            <a:pPr lvl="1"/>
            <a:r>
              <a:rPr lang="en-US" altLang="en-US" sz="2000" dirty="0"/>
              <a:t>Enhanced access</a:t>
            </a:r>
          </a:p>
          <a:p>
            <a:pPr lvl="1"/>
            <a:r>
              <a:rPr lang="en-US" altLang="en-US" sz="2000" dirty="0"/>
              <a:t>Planned care for chronic conditions &amp; preventive care*</a:t>
            </a:r>
          </a:p>
          <a:p>
            <a:pPr lvl="1"/>
            <a:r>
              <a:rPr lang="en-US" altLang="en-US" sz="2000" dirty="0"/>
              <a:t>Patient engagement &amp; proactive patient planning*</a:t>
            </a:r>
          </a:p>
          <a:p>
            <a:pPr lvl="1"/>
            <a:r>
              <a:rPr lang="en-US" altLang="en-US" sz="2000" dirty="0"/>
              <a:t>Care coordination across the medical neighborhood*</a:t>
            </a:r>
          </a:p>
        </p:txBody>
      </p:sp>
      <p:sp>
        <p:nvSpPr>
          <p:cNvPr id="47107" name="Title 1"/>
          <p:cNvSpPr>
            <a:spLocks noGrp="1"/>
          </p:cNvSpPr>
          <p:nvPr>
            <p:ph type="title" idx="4294967295"/>
          </p:nvPr>
        </p:nvSpPr>
        <p:spPr bwMode="auto">
          <a:xfrm>
            <a:off x="990600" y="685800"/>
            <a:ext cx="6553200" cy="83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90000"/>
          </a:bodyPr>
          <a:lstStyle/>
          <a:p>
            <a:r>
              <a:rPr lang="en-US" altLang="en-US" sz="3200" dirty="0"/>
              <a:t>Comprehensive </a:t>
            </a:r>
            <a:br>
              <a:rPr lang="en-US" altLang="en-US" sz="3200" dirty="0"/>
            </a:br>
            <a:r>
              <a:rPr lang="en-US" altLang="en-US" sz="3200" dirty="0"/>
              <a:t>Primary Care Initiative (CPCI)</a:t>
            </a:r>
          </a:p>
        </p:txBody>
      </p:sp>
      <p:sp>
        <p:nvSpPr>
          <p:cNvPr id="47108" name="Footer Placeholder 3"/>
          <p:cNvSpPr>
            <a:spLocks noGrp="1"/>
          </p:cNvSpPr>
          <p:nvPr>
            <p:ph type="ftr" sz="quarter" idx="4294967295"/>
          </p:nvPr>
        </p:nvSpPr>
        <p:spPr bwMode="auto">
          <a:xfrm>
            <a:off x="762000" y="6025376"/>
            <a:ext cx="2895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en-US" altLang="en-US" sz="1600">
                <a:solidFill>
                  <a:srgbClr val="C00000"/>
                </a:solidFill>
              </a:rPr>
              <a:t>*Denotes RD opportunity</a:t>
            </a:r>
          </a:p>
        </p:txBody>
      </p:sp>
    </p:spTree>
    <p:extLst>
      <p:ext uri="{BB962C8B-B14F-4D97-AF65-F5344CB8AC3E}">
        <p14:creationId xmlns:p14="http://schemas.microsoft.com/office/powerpoint/2010/main" val="1926437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Screening Questionnaires</a:t>
            </a:r>
          </a:p>
        </p:txBody>
      </p:sp>
      <p:sp>
        <p:nvSpPr>
          <p:cNvPr id="3" name="Content Placeholder 2"/>
          <p:cNvSpPr>
            <a:spLocks noGrp="1"/>
          </p:cNvSpPr>
          <p:nvPr>
            <p:ph idx="1"/>
          </p:nvPr>
        </p:nvSpPr>
        <p:spPr>
          <a:xfrm>
            <a:off x="938758" y="1371600"/>
            <a:ext cx="7633742" cy="4800600"/>
          </a:xfrm>
        </p:spPr>
        <p:txBody>
          <a:bodyPr/>
          <a:lstStyle/>
          <a:p>
            <a:r>
              <a:rPr lang="en-US" dirty="0"/>
              <a:t>This will be hard and fun! </a:t>
            </a:r>
          </a:p>
        </p:txBody>
      </p:sp>
    </p:spTree>
    <p:extLst>
      <p:ext uri="{BB962C8B-B14F-4D97-AF65-F5344CB8AC3E}">
        <p14:creationId xmlns:p14="http://schemas.microsoft.com/office/powerpoint/2010/main" val="1455371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One Minute Essay</a:t>
            </a:r>
          </a:p>
        </p:txBody>
      </p:sp>
      <p:sp>
        <p:nvSpPr>
          <p:cNvPr id="3" name="Content Placeholder 2"/>
          <p:cNvSpPr>
            <a:spLocks noGrp="1"/>
          </p:cNvSpPr>
          <p:nvPr>
            <p:ph idx="1"/>
          </p:nvPr>
        </p:nvSpPr>
        <p:spPr>
          <a:xfrm>
            <a:off x="938758" y="1066800"/>
            <a:ext cx="7633742" cy="5181600"/>
          </a:xfrm>
        </p:spPr>
        <p:txBody>
          <a:bodyPr/>
          <a:lstStyle/>
          <a:p>
            <a:pPr marL="457200" lvl="0" indent="-457200">
              <a:buFont typeface="+mj-lt"/>
              <a:buAutoNum type="arabicParenR"/>
            </a:pPr>
            <a:r>
              <a:rPr lang="en-US" sz="2400" dirty="0"/>
              <a:t>What did you learn today that you think will benefit your future practice? </a:t>
            </a:r>
          </a:p>
          <a:p>
            <a:pPr marL="457200" lvl="0" indent="-457200">
              <a:buFont typeface="+mj-lt"/>
              <a:buAutoNum type="arabicParenR"/>
            </a:pPr>
            <a:endParaRPr lang="en-US" sz="2400" dirty="0"/>
          </a:p>
          <a:p>
            <a:pPr marL="457200" lvl="0" indent="-457200">
              <a:buFont typeface="+mj-lt"/>
              <a:buAutoNum type="arabicParenR"/>
            </a:pPr>
            <a:r>
              <a:rPr lang="en-US" sz="2400" dirty="0"/>
              <a:t>What is one or </a:t>
            </a:r>
            <a:r>
              <a:rPr lang="en-US" sz="2400"/>
              <a:t>more questions, </a:t>
            </a:r>
            <a:r>
              <a:rPr lang="en-US" sz="2400" dirty="0"/>
              <a:t>from </a:t>
            </a:r>
            <a:r>
              <a:rPr lang="en-US" sz="2400"/>
              <a:t>the material, you </a:t>
            </a:r>
            <a:r>
              <a:rPr lang="en-US" sz="2400" dirty="0"/>
              <a:t>still wondering about? </a:t>
            </a:r>
          </a:p>
          <a:p>
            <a:pPr marL="0" indent="0">
              <a:buNone/>
            </a:pPr>
            <a:endParaRPr lang="en-US" dirty="0"/>
          </a:p>
        </p:txBody>
      </p:sp>
    </p:spTree>
    <p:extLst>
      <p:ext uri="{BB962C8B-B14F-4D97-AF65-F5344CB8AC3E}">
        <p14:creationId xmlns:p14="http://schemas.microsoft.com/office/powerpoint/2010/main" val="1571825916"/>
      </p:ext>
    </p:extLst>
  </p:cSld>
  <p:clrMapOvr>
    <a:masterClrMapping/>
  </p:clrMapOvr>
</p:sld>
</file>

<file path=ppt/theme/theme1.xml><?xml version="1.0" encoding="utf-8"?>
<a:theme xmlns:a="http://schemas.openxmlformats.org/drawingml/2006/main" name=" ADA General Layou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DA PowerPoint Template (10-23)">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majorFont>
      <a:minorFont>
        <a:latin typeface="Gill Sans MT" panose="020B0502020104020203"/>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1431</TotalTime>
  <Words>2049</Words>
  <Application>Microsoft Office PowerPoint</Application>
  <PresentationFormat>On-screen Show (4:3)</PresentationFormat>
  <Paragraphs>229</Paragraphs>
  <Slides>38</Slides>
  <Notes>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38</vt:i4>
      </vt:variant>
    </vt:vector>
  </HeadingPairs>
  <TitlesOfParts>
    <vt:vector size="50" baseType="lpstr">
      <vt:lpstr>Arial</vt:lpstr>
      <vt:lpstr>Calibri</vt:lpstr>
      <vt:lpstr>Candara</vt:lpstr>
      <vt:lpstr>Gill Sans MT</vt:lpstr>
      <vt:lpstr>Impact</vt:lpstr>
      <vt:lpstr>Myriad Pro</vt:lpstr>
      <vt:lpstr>Tahoma</vt:lpstr>
      <vt:lpstr>Verdana</vt:lpstr>
      <vt:lpstr>Wingdings</vt:lpstr>
      <vt:lpstr> ADA General Layouts</vt:lpstr>
      <vt:lpstr>ADA PowerPoint Template (10-23)</vt:lpstr>
      <vt:lpstr>Badge</vt:lpstr>
      <vt:lpstr>M3: Getting paid</vt:lpstr>
      <vt:lpstr>Objectives and Agenda</vt:lpstr>
      <vt:lpstr>PowerPoint Presentation</vt:lpstr>
      <vt:lpstr>Presentations</vt:lpstr>
      <vt:lpstr>PowerPoint Presentation</vt:lpstr>
      <vt:lpstr>Getting Paid</vt:lpstr>
      <vt:lpstr>PowerPoint Presentation</vt:lpstr>
      <vt:lpstr>Average Salaries </vt:lpstr>
      <vt:lpstr>Warm up questions:  </vt:lpstr>
      <vt:lpstr>Answers to warm up questions:  </vt:lpstr>
      <vt:lpstr>Answers to warm up questions:  </vt:lpstr>
      <vt:lpstr>Answers to warm up questions:  </vt:lpstr>
      <vt:lpstr>Reimbursement for Nutrition Services </vt:lpstr>
      <vt:lpstr>Reimbursement for Nutrition Services </vt:lpstr>
      <vt:lpstr>Hospital Reimbursement for Malnutrition</vt:lpstr>
      <vt:lpstr>To enroll FOr payment  </vt:lpstr>
      <vt:lpstr>Codes for Reimbursement</vt:lpstr>
      <vt:lpstr>Coding</vt:lpstr>
      <vt:lpstr>Coding Abbreviations</vt:lpstr>
      <vt:lpstr>What types of information is coded?</vt:lpstr>
      <vt:lpstr>Nutrition Related Codes</vt:lpstr>
      <vt:lpstr>Counseling for Obesity </vt:lpstr>
      <vt:lpstr>Reimbursement rates</vt:lpstr>
      <vt:lpstr>Why is healthcare so expensive in the US?  </vt:lpstr>
      <vt:lpstr>Comparative Health System Performance</vt:lpstr>
      <vt:lpstr>Cost per capita vs healthy life years </vt:lpstr>
      <vt:lpstr>How can nutrition professionals…</vt:lpstr>
      <vt:lpstr>RDN/DTR group Actions</vt:lpstr>
      <vt:lpstr>PowerPoint Presentation</vt:lpstr>
      <vt:lpstr>Ideas the Academy is promoting</vt:lpstr>
      <vt:lpstr>PowerPoint Presentation</vt:lpstr>
      <vt:lpstr>The Evidence</vt:lpstr>
      <vt:lpstr>Need for Change – Primary Care View</vt:lpstr>
      <vt:lpstr>Why is this Important for the RD?</vt:lpstr>
      <vt:lpstr>Why is this Important for the RD and RDN?</vt:lpstr>
      <vt:lpstr>Comprehensive  Primary Care Initiative (CPCI)</vt:lpstr>
      <vt:lpstr>Screening Questionnaires</vt:lpstr>
      <vt:lpstr>One Minute Essay</vt:lpstr>
    </vt:vector>
  </TitlesOfParts>
  <Company>MSCD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infotech</dc:creator>
  <cp:lastModifiedBy>rusul hamad</cp:lastModifiedBy>
  <cp:revision>83</cp:revision>
  <cp:lastPrinted>2015-09-02T19:39:56Z</cp:lastPrinted>
  <dcterms:created xsi:type="dcterms:W3CDTF">2013-09-10T18:38:16Z</dcterms:created>
  <dcterms:modified xsi:type="dcterms:W3CDTF">2020-05-05T16:38:01Z</dcterms:modified>
</cp:coreProperties>
</file>